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Shape 11"/>
          <p:cNvSpPr/>
          <p:nvPr>
            <p:ph type="title"/>
          </p:nvPr>
        </p:nvSpPr>
        <p:spPr>
          <a:xfrm>
            <a:off x="1270000" y="1638300"/>
            <a:ext cx="10464800" cy="3302000"/>
          </a:xfrm>
          <a:prstGeom prst="rect">
            <a:avLst/>
          </a:prstGeom>
        </p:spPr>
        <p:txBody>
          <a:bodyPr anchor="b"/>
          <a:lstStyle/>
          <a:p>
            <a:pPr/>
            <a:r>
              <a:t>Title Text</a:t>
            </a:r>
          </a:p>
        </p:txBody>
      </p:sp>
      <p:sp>
        <p:nvSpPr>
          <p:cNvPr id="12" name="Shape 12"/>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Shape 93"/>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vl1pPr>
          </a:lstStyle>
          <a:p>
            <a:pPr/>
            <a:r>
              <a:t>–Johnny Appleseed</a:t>
            </a:r>
          </a:p>
        </p:txBody>
      </p:sp>
      <p:sp>
        <p:nvSpPr>
          <p:cNvPr id="94" name="Shape 94"/>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pPr/>
            <a:r>
              <a:t>“Type a quote here.” </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17" name="Shape 117"/>
          <p:cNvSpPr/>
          <p:nvPr>
            <p:ph type="title"/>
          </p:nvPr>
        </p:nvSpPr>
        <p:spPr>
          <a:prstGeom prst="rect">
            <a:avLst/>
          </a:prstGeom>
        </p:spPr>
        <p:txBody>
          <a:bodyPr/>
          <a:lstStyle/>
          <a:p>
            <a:pPr/>
            <a:r>
              <a:t>Title Text</a:t>
            </a:r>
          </a:p>
        </p:txBody>
      </p:sp>
      <p:sp>
        <p:nvSpPr>
          <p:cNvPr id="118" name="Shape 118"/>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19" name="Shape 11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Shape 20"/>
          <p:cNvSpPr/>
          <p:nvPr>
            <p:ph type="pic" idx="13"/>
          </p:nvPr>
        </p:nvSpPr>
        <p:spPr>
          <a:xfrm>
            <a:off x="1606550" y="635000"/>
            <a:ext cx="9779000" cy="5918200"/>
          </a:xfrm>
          <a:prstGeom prst="rect">
            <a:avLst/>
          </a:prstGeom>
        </p:spPr>
        <p:txBody>
          <a:bodyPr lIns="91439" tIns="45719" rIns="91439" bIns="45719" anchor="t">
            <a:noAutofit/>
          </a:bodyPr>
          <a:lstStyle/>
          <a:p>
            <a:pPr/>
          </a:p>
        </p:txBody>
      </p:sp>
      <p:sp>
        <p:nvSpPr>
          <p:cNvPr id="21" name="Shape 21"/>
          <p:cNvSpPr/>
          <p:nvPr>
            <p:ph type="title"/>
          </p:nvPr>
        </p:nvSpPr>
        <p:spPr>
          <a:xfrm>
            <a:off x="1270000" y="6718300"/>
            <a:ext cx="10464800" cy="1422400"/>
          </a:xfrm>
          <a:prstGeom prst="rect">
            <a:avLst/>
          </a:prstGeom>
        </p:spPr>
        <p:txBody>
          <a:bodyPr anchor="b"/>
          <a:lstStyle/>
          <a:p>
            <a:pPr/>
            <a:r>
              <a:t>Title Text</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23" name="Shape 23"/>
          <p:cNvSpPr/>
          <p:nvPr>
            <p:ph type="sldNum" sz="quarter" idx="2"/>
          </p:nvPr>
        </p:nvSpPr>
        <p:spPr>
          <a:xfrm>
            <a:off x="6311798" y="9245600"/>
            <a:ext cx="368504" cy="381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re">
    <p:spTree>
      <p:nvGrpSpPr>
        <p:cNvPr id="1" name=""/>
        <p:cNvGrpSpPr/>
        <p:nvPr/>
      </p:nvGrpSpPr>
      <p:grpSpPr>
        <a:xfrm>
          <a:off x="0" y="0"/>
          <a:ext cx="0" cy="0"/>
          <a:chOff x="0" y="0"/>
          <a:chExt cx="0" cy="0"/>
        </a:xfrm>
      </p:grpSpPr>
      <p:sp>
        <p:nvSpPr>
          <p:cNvPr id="30" name="Shape 30"/>
          <p:cNvSpPr/>
          <p:nvPr>
            <p:ph type="title"/>
          </p:nvPr>
        </p:nvSpPr>
        <p:spPr>
          <a:xfrm>
            <a:off x="1270000" y="3225800"/>
            <a:ext cx="10464800" cy="3302000"/>
          </a:xfrm>
          <a:prstGeom prst="rect">
            <a:avLst/>
          </a:prstGeom>
        </p:spPr>
        <p:txBody>
          <a:bodyPr/>
          <a:lstStyle/>
          <a:p>
            <a:pPr/>
            <a:r>
              <a:t>Title Text</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Shape 38"/>
          <p:cNvSpPr/>
          <p:nvPr>
            <p:ph type="pic" sz="half" idx="13"/>
          </p:nvPr>
        </p:nvSpPr>
        <p:spPr>
          <a:xfrm>
            <a:off x="6718300" y="635000"/>
            <a:ext cx="5334000" cy="8229600"/>
          </a:xfrm>
          <a:prstGeom prst="rect">
            <a:avLst/>
          </a:prstGeom>
        </p:spPr>
        <p:txBody>
          <a:bodyPr lIns="91439" tIns="45719" rIns="91439" bIns="45719" anchor="t">
            <a:noAutofit/>
          </a:bodyPr>
          <a:lstStyle/>
          <a:p>
            <a:pPr/>
          </a:p>
        </p:txBody>
      </p:sp>
      <p:sp>
        <p:nvSpPr>
          <p:cNvPr id="39" name="Shape 39"/>
          <p:cNvSpPr/>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Shape 40"/>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Title Text</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Title Text</a:t>
            </a:r>
          </a:p>
        </p:txBody>
      </p:sp>
      <p:sp>
        <p:nvSpPr>
          <p:cNvPr id="57" name="Shape 57"/>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Shape 65"/>
          <p:cNvSpPr/>
          <p:nvPr>
            <p:ph type="pic" sz="half" idx="13"/>
          </p:nvPr>
        </p:nvSpPr>
        <p:spPr>
          <a:xfrm>
            <a:off x="6718300" y="2603500"/>
            <a:ext cx="5334000" cy="62865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Title Text</a:t>
            </a:r>
          </a:p>
        </p:txBody>
      </p:sp>
      <p:sp>
        <p:nvSpPr>
          <p:cNvPr id="67" name="Shape 67"/>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Shape 75"/>
          <p:cNvSpPr/>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Shape 83"/>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724518" y="889000"/>
            <a:ext cx="5334001" cy="3771900"/>
          </a:xfrm>
          <a:prstGeom prst="rect">
            <a:avLst/>
          </a:prstGeom>
        </p:spPr>
        <p:txBody>
          <a:bodyPr lIns="91439" tIns="45719" rIns="91439" bIns="45719" anchor="t">
            <a:noAutofit/>
          </a:bodyPr>
          <a:lstStyle/>
          <a:p>
            <a:pPr/>
          </a:p>
        </p:txBody>
      </p:sp>
      <p:sp>
        <p:nvSpPr>
          <p:cNvPr id="85" name="Shape 85"/>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p>
            <a:pPr/>
            <a:r>
              <a:t>Can you define</a:t>
            </a:r>
          </a:p>
        </p:txBody>
      </p:sp>
      <p:sp>
        <p:nvSpPr>
          <p:cNvPr id="129" name="Shape 129"/>
          <p:cNvSpPr/>
          <p:nvPr>
            <p:ph type="body" idx="1"/>
          </p:nvPr>
        </p:nvSpPr>
        <p:spPr>
          <a:prstGeom prst="rect">
            <a:avLst/>
          </a:prstGeom>
        </p:spPr>
        <p:txBody>
          <a:bodyPr anchor="t"/>
          <a:lstStyle/>
          <a:p>
            <a:pPr/>
            <a:r>
              <a:t>You have 5 mins to use the WWW to find definitions for the following:</a:t>
            </a:r>
          </a:p>
          <a:p>
            <a:pPr lvl="1"/>
            <a:r>
              <a:t>gigabyte</a:t>
            </a:r>
          </a:p>
          <a:p>
            <a:pPr lvl="1"/>
            <a:r>
              <a:t>gigahertz</a:t>
            </a:r>
          </a:p>
          <a:p>
            <a:pPr lvl="1"/>
            <a:r>
              <a:t>cache</a:t>
            </a:r>
          </a:p>
          <a:p>
            <a:pPr lvl="1"/>
            <a:r>
              <a:t>graphics card</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title"/>
          </p:nvPr>
        </p:nvSpPr>
        <p:spPr>
          <a:prstGeom prst="rect">
            <a:avLst/>
          </a:prstGeom>
        </p:spPr>
        <p:txBody>
          <a:bodyPr/>
          <a:lstStyle/>
          <a:p>
            <a:pPr/>
            <a:r>
              <a:t>Your go…</a:t>
            </a:r>
          </a:p>
        </p:txBody>
      </p:sp>
      <p:sp>
        <p:nvSpPr>
          <p:cNvPr id="157" name="Shape 157"/>
          <p:cNvSpPr/>
          <p:nvPr>
            <p:ph type="body" idx="1"/>
          </p:nvPr>
        </p:nvSpPr>
        <p:spPr>
          <a:prstGeom prst="rect">
            <a:avLst/>
          </a:prstGeom>
        </p:spPr>
        <p:txBody>
          <a:bodyPr anchor="t"/>
          <a:lstStyle/>
          <a:p>
            <a:pPr marL="0" indent="0" defTabSz="549148">
              <a:spcBef>
                <a:spcPts val="3900"/>
              </a:spcBef>
              <a:buSzTx/>
              <a:buNone/>
              <a:defRPr sz="3384"/>
            </a:pPr>
            <a:r>
              <a:t>Your client has a $1000.  She is looking for a machine to do her office work on.  She would also like to use it to watch movies.  She does occasionally like to play games too and would like to use the system to play games on.</a:t>
            </a:r>
          </a:p>
          <a:p>
            <a:pPr marL="0" indent="0" defTabSz="549148">
              <a:spcBef>
                <a:spcPts val="3900"/>
              </a:spcBef>
              <a:buSzTx/>
              <a:buNone/>
              <a:defRPr sz="3384"/>
            </a:pPr>
          </a:p>
          <a:p>
            <a:pPr marL="0" indent="0" defTabSz="549148">
              <a:spcBef>
                <a:spcPts val="3900"/>
              </a:spcBef>
              <a:buSzTx/>
              <a:buNone/>
              <a:defRPr sz="3384">
                <a:solidFill>
                  <a:srgbClr val="FF2600"/>
                </a:solidFill>
              </a:defRPr>
            </a:pPr>
            <a:r>
              <a:t>Make a video for the client telling her which machine you have selected and why.  You could also recommend a couple of machines but make sure you evaluate each one so she can make her own decision.</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9" name="Shape 159"/>
          <p:cNvSpPr/>
          <p:nvPr>
            <p:ph type="title"/>
          </p:nvPr>
        </p:nvSpPr>
        <p:spPr>
          <a:prstGeom prst="rect">
            <a:avLst/>
          </a:prstGeom>
        </p:spPr>
        <p:txBody>
          <a:bodyPr/>
          <a:lstStyle/>
          <a:p>
            <a:pPr/>
            <a:r>
              <a:t>hmmmm….</a:t>
            </a:r>
          </a:p>
        </p:txBody>
      </p:sp>
      <p:sp>
        <p:nvSpPr>
          <p:cNvPr id="160" name="Shape 160"/>
          <p:cNvSpPr/>
          <p:nvPr>
            <p:ph type="body" idx="1"/>
          </p:nvPr>
        </p:nvSpPr>
        <p:spPr>
          <a:prstGeom prst="rect">
            <a:avLst/>
          </a:prstGeom>
        </p:spPr>
        <p:txBody>
          <a:bodyPr anchor="t"/>
          <a:lstStyle/>
          <a:p>
            <a:pPr/>
            <a:r>
              <a:t>Why does more RAM improve the performance of a system?</a:t>
            </a:r>
          </a:p>
          <a:p>
            <a:pPr/>
            <a:r>
              <a:t>Some of the systems I have discovered have SSD drives rather than HDD, what is the difference?</a:t>
            </a:r>
          </a:p>
          <a:p>
            <a:pPr/>
            <a:r>
              <a:t>The Intel i3-6100U processor has 2 cores, how does this affect the performance?</a:t>
            </a:r>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title"/>
          </p:nvPr>
        </p:nvSpPr>
        <p:spPr>
          <a:prstGeom prst="rect">
            <a:avLst/>
          </a:prstGeom>
        </p:spPr>
        <p:txBody>
          <a:bodyPr/>
          <a:lstStyle/>
          <a:p>
            <a:pPr/>
            <a:r>
              <a:t>Reflection</a:t>
            </a:r>
          </a:p>
        </p:txBody>
      </p:sp>
      <p:sp>
        <p:nvSpPr>
          <p:cNvPr id="163" name="Shape 163"/>
          <p:cNvSpPr/>
          <p:nvPr>
            <p:ph type="body" idx="1"/>
          </p:nvPr>
        </p:nvSpPr>
        <p:spPr>
          <a:prstGeom prst="rect">
            <a:avLst/>
          </a:prstGeom>
        </p:spPr>
        <p:txBody>
          <a:bodyPr anchor="t"/>
          <a:lstStyle/>
          <a:p>
            <a:pPr/>
            <a:r>
              <a:t>How do we compare the performance of different CPUs?</a:t>
            </a:r>
          </a:p>
          <a:p>
            <a:pPr/>
            <a:r>
              <a:t>What impact does the amount of RAM have on a computer system?  Why?</a:t>
            </a:r>
          </a:p>
          <a:p>
            <a:pPr/>
            <a:r>
              <a:t>What is the difference between a HDD and a SSD drive?</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p>
            <a:pPr/>
            <a:r>
              <a:t>What are we learning</a:t>
            </a:r>
          </a:p>
        </p:txBody>
      </p:sp>
      <p:sp>
        <p:nvSpPr>
          <p:cNvPr id="132" name="Shape 132"/>
          <p:cNvSpPr/>
          <p:nvPr>
            <p:ph type="body" idx="1"/>
          </p:nvPr>
        </p:nvSpPr>
        <p:spPr>
          <a:xfrm>
            <a:off x="952500" y="1879600"/>
            <a:ext cx="11099800" cy="6286500"/>
          </a:xfrm>
          <a:prstGeom prst="rect">
            <a:avLst/>
          </a:prstGeom>
        </p:spPr>
        <p:txBody>
          <a:bodyPr/>
          <a:lstStyle>
            <a:lvl1pPr marL="0" indent="0" algn="ctr">
              <a:buSzTx/>
              <a:buNone/>
              <a:defRPr sz="5300"/>
            </a:lvl1pPr>
          </a:lstStyle>
          <a:p>
            <a:pPr/>
            <a:r>
              <a:t>Which would you buy?</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a:r>
              <a:t>Success Criteria</a:t>
            </a:r>
          </a:p>
        </p:txBody>
      </p:sp>
      <p:graphicFrame>
        <p:nvGraphicFramePr>
          <p:cNvPr id="135" name="Table 135"/>
          <p:cNvGraphicFramePr/>
          <p:nvPr/>
        </p:nvGraphicFramePr>
        <p:xfrm>
          <a:off x="1567209" y="2603500"/>
          <a:ext cx="5281465" cy="5715000"/>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2640731"/>
                <a:gridCol w="7229648"/>
              </a:tblGrid>
              <a:tr h="1428750">
                <a:tc>
                  <a:txBody>
                    <a:bodyPr/>
                    <a:lstStyle/>
                    <a:p>
                      <a:pPr defTabSz="914400">
                        <a:defRPr b="0">
                          <a:solidFill>
                            <a:srgbClr val="000000"/>
                          </a:solidFill>
                        </a:defRPr>
                      </a:pPr>
                      <a:r>
                        <a:rPr b="1" sz="2600">
                          <a:solidFill>
                            <a:srgbClr val="FFFFFF"/>
                          </a:solidFill>
                          <a:sym typeface="Helvetica"/>
                        </a:rPr>
                        <a:t>Level of success</a:t>
                      </a:r>
                    </a:p>
                  </a:txBody>
                  <a:tcPr marL="50800" marR="50800" marT="50800" marB="50800" anchor="ctr" anchorCtr="0" horzOverflow="overflow"/>
                </a:tc>
                <a:tc>
                  <a:txBody>
                    <a:bodyPr/>
                    <a:lstStyle/>
                    <a:p>
                      <a:pPr defTabSz="914400">
                        <a:defRPr b="0">
                          <a:solidFill>
                            <a:srgbClr val="000000"/>
                          </a:solidFill>
                        </a:defRPr>
                      </a:pPr>
                      <a:r>
                        <a:rPr b="1" sz="2600">
                          <a:solidFill>
                            <a:srgbClr val="FFFFFF"/>
                          </a:solidFill>
                          <a:sym typeface="Helvetica"/>
                        </a:rPr>
                        <a:t>Criteria</a:t>
                      </a:r>
                    </a:p>
                  </a:txBody>
                  <a:tcPr marL="50800" marR="50800" marT="50800" marB="50800" anchor="ctr" anchorCtr="0" horzOverflow="overflow"/>
                </a:tc>
              </a:tr>
              <a:tr h="1428750">
                <a:tc>
                  <a:txBody>
                    <a:bodyPr/>
                    <a:lstStyle/>
                    <a:p>
                      <a:pPr defTabSz="914400">
                        <a:defRPr b="0">
                          <a:solidFill>
                            <a:srgbClr val="000000"/>
                          </a:solidFill>
                        </a:defRPr>
                      </a:pPr>
                      <a:r>
                        <a:rPr b="1" sz="2600">
                          <a:solidFill>
                            <a:srgbClr val="FFFFFF"/>
                          </a:solidFill>
                          <a:sym typeface="Helvetica"/>
                        </a:rPr>
                        <a:t>Good</a:t>
                      </a:r>
                    </a:p>
                  </a:txBody>
                  <a:tcPr marL="50800" marR="50800" marT="50800" marB="50800" anchor="ctr" anchorCtr="0" horzOverflow="overflow"/>
                </a:tc>
                <a:tc>
                  <a:txBody>
                    <a:bodyPr/>
                    <a:lstStyle/>
                    <a:p>
                      <a:pPr defTabSz="914400"/>
                      <a:r>
                        <a:rPr sz="2600"/>
                        <a:t>You can identify a suitable computer system for a client based on a set of criteria</a:t>
                      </a:r>
                    </a:p>
                  </a:txBody>
                  <a:tcPr marL="50800" marR="50800" marT="50800" marB="50800" anchor="ctr" anchorCtr="0" horzOverflow="overflow"/>
                </a:tc>
              </a:tr>
              <a:tr h="1428750">
                <a:tc>
                  <a:txBody>
                    <a:bodyPr/>
                    <a:lstStyle/>
                    <a:p>
                      <a:pPr defTabSz="914400">
                        <a:defRPr b="0">
                          <a:solidFill>
                            <a:srgbClr val="000000"/>
                          </a:solidFill>
                        </a:defRPr>
                      </a:pPr>
                      <a:r>
                        <a:rPr b="1" sz="2600">
                          <a:solidFill>
                            <a:srgbClr val="FFFFFF"/>
                          </a:solidFill>
                          <a:sym typeface="Helvetica"/>
                        </a:rPr>
                        <a:t>Great</a:t>
                      </a:r>
                    </a:p>
                  </a:txBody>
                  <a:tcPr marL="50800" marR="50800" marT="50800" marB="50800" anchor="ctr" anchorCtr="0" horzOverflow="overflow"/>
                </a:tc>
                <a:tc>
                  <a:txBody>
                    <a:bodyPr/>
                    <a:lstStyle/>
                    <a:p>
                      <a:pPr defTabSz="914400"/>
                      <a:r>
                        <a:rPr sz="2600"/>
                        <a:t>You can explain your reasons for selecting a particular computer system</a:t>
                      </a:r>
                    </a:p>
                  </a:txBody>
                  <a:tcPr marL="50800" marR="50800" marT="50800" marB="50800" anchor="ctr" anchorCtr="0" horzOverflow="overflow"/>
                </a:tc>
              </a:tr>
              <a:tr h="1428750">
                <a:tc>
                  <a:txBody>
                    <a:bodyPr/>
                    <a:lstStyle/>
                    <a:p>
                      <a:pPr defTabSz="914400">
                        <a:defRPr b="0">
                          <a:solidFill>
                            <a:srgbClr val="000000"/>
                          </a:solidFill>
                        </a:defRPr>
                      </a:pPr>
                      <a:r>
                        <a:rPr b="1" sz="2600">
                          <a:solidFill>
                            <a:srgbClr val="FFFFFF"/>
                          </a:solidFill>
                          <a:sym typeface="Helvetica"/>
                        </a:rPr>
                        <a:t>Outstanding</a:t>
                      </a:r>
                    </a:p>
                  </a:txBody>
                  <a:tcPr marL="50800" marR="50800" marT="50800" marB="50800" anchor="ctr" anchorCtr="0" horzOverflow="overflow"/>
                </a:tc>
                <a:tc>
                  <a:txBody>
                    <a:bodyPr/>
                    <a:lstStyle/>
                    <a:p>
                      <a:pPr defTabSz="914400"/>
                      <a:r>
                        <a:rPr sz="2600"/>
                        <a:t>You can evaluate two computer systems and pick the most suitable for a client</a:t>
                      </a: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p>
            <a:pPr/>
            <a:r>
              <a:t>What did you get?</a:t>
            </a:r>
          </a:p>
        </p:txBody>
      </p:sp>
      <p:graphicFrame>
        <p:nvGraphicFramePr>
          <p:cNvPr id="138" name="Table 138"/>
          <p:cNvGraphicFramePr/>
          <p:nvPr/>
        </p:nvGraphicFramePr>
        <p:xfrm>
          <a:off x="2324100" y="2317750"/>
          <a:ext cx="8791824" cy="6489700"/>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3238128"/>
                <a:gridCol w="5540995"/>
              </a:tblGrid>
              <a:tr h="1295400">
                <a:tc>
                  <a:txBody>
                    <a:bodyPr/>
                    <a:lstStyle/>
                    <a:p>
                      <a:pPr defTabSz="914400"/>
                      <a:r>
                        <a:rPr sz="2600"/>
                        <a:t>Keyword</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Definition</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gigabyte</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defRPr sz="2600"/>
                      </a:pP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gigahertz</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defRPr sz="2600"/>
                      </a:pP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cache</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defRPr sz="2600"/>
                      </a:pP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689100">
                <a:tc>
                  <a:txBody>
                    <a:bodyPr/>
                    <a:lstStyle/>
                    <a:p>
                      <a:pPr defTabSz="914400"/>
                      <a:r>
                        <a:rPr sz="2600"/>
                        <a:t>graphics card</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defRPr sz="2600"/>
                      </a:pP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bl>
          </a:graphicData>
        </a:graphic>
      </p:graphicFrame>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p>
            <a:pPr/>
            <a:r>
              <a:t>What did you get?</a:t>
            </a:r>
          </a:p>
        </p:txBody>
      </p:sp>
      <p:graphicFrame>
        <p:nvGraphicFramePr>
          <p:cNvPr id="141" name="Table 141"/>
          <p:cNvGraphicFramePr/>
          <p:nvPr/>
        </p:nvGraphicFramePr>
        <p:xfrm>
          <a:off x="2324100" y="2317750"/>
          <a:ext cx="8791824" cy="6489700"/>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3238128"/>
                <a:gridCol w="5540995"/>
              </a:tblGrid>
              <a:tr h="1295400">
                <a:tc>
                  <a:txBody>
                    <a:bodyPr/>
                    <a:lstStyle/>
                    <a:p>
                      <a:pPr defTabSz="914400"/>
                      <a:r>
                        <a:rPr sz="2600"/>
                        <a:t>Keyword</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Definition</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gigabyte</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defRPr sz="2600"/>
                      </a:pPr>
                      <a:r>
                        <a:t>2</a:t>
                      </a:r>
                      <a:r>
                        <a:rPr baseline="31999"/>
                        <a:t>30 </a:t>
                      </a:r>
                      <a:r>
                        <a:t>bytes (1024 * 1024 * 1024 bytes)</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gigahertz</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one thousand million cycles per second</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295400">
                <a:tc>
                  <a:txBody>
                    <a:bodyPr/>
                    <a:lstStyle/>
                    <a:p>
                      <a:pPr defTabSz="914400"/>
                      <a:r>
                        <a:rPr sz="2600"/>
                        <a:t>cache</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a small amount of very fast memory found inside the processor</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1689100">
                <a:tc>
                  <a:txBody>
                    <a:bodyPr/>
                    <a:lstStyle/>
                    <a:p>
                      <a:pPr defTabSz="914400"/>
                      <a:r>
                        <a:rPr sz="2600"/>
                        <a:t>graphics card</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an extra component of a computer system that has a special processor built in to help out the CPU with graphics work</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bl>
          </a:graphicData>
        </a:graphic>
      </p:graphicFrame>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lvl1pPr defTabSz="514095">
              <a:defRPr sz="7040"/>
            </a:lvl1pPr>
          </a:lstStyle>
          <a:p>
            <a:pPr/>
            <a:r>
              <a:t>Which one would you pick?</a:t>
            </a:r>
          </a:p>
        </p:txBody>
      </p:sp>
      <p:graphicFrame>
        <p:nvGraphicFramePr>
          <p:cNvPr id="144" name="Table 144"/>
          <p:cNvGraphicFramePr/>
          <p:nvPr/>
        </p:nvGraphicFramePr>
        <p:xfrm>
          <a:off x="1161564" y="2414294"/>
          <a:ext cx="10681672" cy="409572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340835"/>
                <a:gridCol w="5340835"/>
              </a:tblGrid>
              <a:tr h="518533">
                <a:tc>
                  <a:txBody>
                    <a:bodyPr/>
                    <a:lstStyle/>
                    <a:p>
                      <a:pPr defTabSz="914400"/>
                      <a:r>
                        <a:rPr sz="2600"/>
                        <a:t>A</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B</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r h="3577186">
                <a:tc>
                  <a:txBody>
                    <a:bodyPr/>
                    <a:lstStyle/>
                    <a:p>
                      <a:pPr defTabSz="914400"/>
                      <a:r>
                        <a:rPr sz="2600"/>
                        <a:t>Intel i3-6100U processor (3MB Cache, 2.3GHz)
4GB RAM
1TB HDD
17" monitor</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c>
                  <a:txBody>
                    <a:bodyPr/>
                    <a:lstStyle/>
                    <a:p>
                      <a:pPr defTabSz="914400"/>
                      <a:r>
                        <a:rPr sz="2600"/>
                        <a:t>Intel i3-6100U processor (3MB Cache, 2.3GHz)
8GB RAM
256GB HDD
15" monitor</a:t>
                      </a:r>
                    </a:p>
                  </a:txBody>
                  <a:tcPr marL="50800" marR="50800" marT="50800" marB="50800" anchor="ctr" anchorCtr="0" horzOverflow="overflow">
                    <a:lnL w="12700">
                      <a:solidFill>
                        <a:srgbClr val="3797C6"/>
                      </a:solidFill>
                      <a:miter lim="400000"/>
                    </a:lnL>
                    <a:lnR w="12700">
                      <a:solidFill>
                        <a:srgbClr val="3797C6"/>
                      </a:solidFill>
                      <a:miter lim="400000"/>
                    </a:lnR>
                    <a:lnT w="12700">
                      <a:solidFill>
                        <a:srgbClr val="3797C6"/>
                      </a:solidFill>
                      <a:miter lim="400000"/>
                    </a:lnT>
                    <a:lnB w="12700">
                      <a:solidFill>
                        <a:srgbClr val="3797C6"/>
                      </a:solidFill>
                      <a:miter lim="400000"/>
                    </a:lnB>
                  </a:tcPr>
                </a:tc>
              </a:tr>
            </a:tbl>
          </a:graphicData>
        </a:graphic>
      </p:graphicFrame>
      <p:sp>
        <p:nvSpPr>
          <p:cNvPr id="145" name="Shape 145"/>
          <p:cNvSpPr/>
          <p:nvPr/>
        </p:nvSpPr>
        <p:spPr>
          <a:xfrm>
            <a:off x="436270" y="7346950"/>
            <a:ext cx="12132260" cy="6477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Use Socrative to tell me which would be best for my clients</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title"/>
          </p:nvPr>
        </p:nvSpPr>
        <p:spPr>
          <a:prstGeom prst="rect">
            <a:avLst/>
          </a:prstGeom>
        </p:spPr>
        <p:txBody>
          <a:bodyPr/>
          <a:lstStyle/>
          <a:p>
            <a:pPr/>
            <a:r>
              <a:t>I want to play games</a:t>
            </a:r>
          </a:p>
        </p:txBody>
      </p:sp>
      <p:sp>
        <p:nvSpPr>
          <p:cNvPr id="148" name="Shape 148"/>
          <p:cNvSpPr/>
          <p:nvPr>
            <p:ph type="body" idx="1"/>
          </p:nvPr>
        </p:nvSpPr>
        <p:spPr>
          <a:prstGeom prst="rect">
            <a:avLst/>
          </a:prstGeom>
        </p:spPr>
        <p:txBody>
          <a:bodyPr anchor="t"/>
          <a:lstStyle/>
          <a:p>
            <a:pPr/>
            <a:r>
              <a:t>B is best</a:t>
            </a:r>
          </a:p>
          <a:p>
            <a:pPr/>
            <a:r>
              <a:t>To play games we need the best performance possible</a:t>
            </a:r>
          </a:p>
          <a:p>
            <a:pPr/>
            <a:r>
              <a:t>The processors are the same so what else will improve the performance of the system?</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Shape 150"/>
          <p:cNvSpPr/>
          <p:nvPr>
            <p:ph type="title"/>
          </p:nvPr>
        </p:nvSpPr>
        <p:spPr>
          <a:prstGeom prst="rect">
            <a:avLst/>
          </a:prstGeom>
        </p:spPr>
        <p:txBody>
          <a:bodyPr/>
          <a:lstStyle/>
          <a:p>
            <a:pPr/>
            <a:r>
              <a:t>I want to play games</a:t>
            </a:r>
          </a:p>
        </p:txBody>
      </p:sp>
      <p:sp>
        <p:nvSpPr>
          <p:cNvPr id="151" name="Shape 151"/>
          <p:cNvSpPr/>
          <p:nvPr>
            <p:ph type="body" idx="1"/>
          </p:nvPr>
        </p:nvSpPr>
        <p:spPr>
          <a:prstGeom prst="rect">
            <a:avLst/>
          </a:prstGeom>
        </p:spPr>
        <p:txBody>
          <a:bodyPr anchor="t"/>
          <a:lstStyle/>
          <a:p>
            <a:pPr/>
            <a:r>
              <a:t>B is best</a:t>
            </a:r>
          </a:p>
          <a:p>
            <a:pPr/>
            <a:r>
              <a:t>To play games we need the best performance possible</a:t>
            </a:r>
          </a:p>
          <a:p>
            <a:pPr/>
            <a:r>
              <a:t>The processors are the same so what else will improve the performance of the system?</a:t>
            </a:r>
          </a:p>
          <a:p>
            <a:pPr/>
            <a:r>
              <a:t>RAM will improve the performance of the system, B has more so should perform better</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Shape 153"/>
          <p:cNvSpPr/>
          <p:nvPr>
            <p:ph type="title"/>
          </p:nvPr>
        </p:nvSpPr>
        <p:spPr>
          <a:prstGeom prst="rect">
            <a:avLst/>
          </a:prstGeom>
        </p:spPr>
        <p:txBody>
          <a:bodyPr/>
          <a:lstStyle/>
          <a:p>
            <a:pPr/>
            <a:r>
              <a:t>I want to watch movies</a:t>
            </a:r>
          </a:p>
        </p:txBody>
      </p:sp>
      <p:sp>
        <p:nvSpPr>
          <p:cNvPr id="154" name="Shape 154"/>
          <p:cNvSpPr/>
          <p:nvPr>
            <p:ph type="body" idx="1"/>
          </p:nvPr>
        </p:nvSpPr>
        <p:spPr>
          <a:prstGeom prst="rect">
            <a:avLst/>
          </a:prstGeom>
        </p:spPr>
        <p:txBody>
          <a:bodyPr anchor="t"/>
          <a:lstStyle/>
          <a:p>
            <a:pPr marL="417830" indent="-417830" defTabSz="549148">
              <a:spcBef>
                <a:spcPts val="3900"/>
              </a:spcBef>
              <a:defRPr sz="3384"/>
            </a:pPr>
            <a:r>
              <a:t>A is best</a:t>
            </a:r>
          </a:p>
          <a:p>
            <a:pPr marL="417830" indent="-417830" defTabSz="549148">
              <a:spcBef>
                <a:spcPts val="3900"/>
              </a:spcBef>
              <a:defRPr sz="3384"/>
            </a:pPr>
            <a:r>
              <a:t>Watching movies does not require a high performance system</a:t>
            </a:r>
          </a:p>
          <a:p>
            <a:pPr marL="417830" indent="-417830" defTabSz="549148">
              <a:spcBef>
                <a:spcPts val="3900"/>
              </a:spcBef>
              <a:defRPr sz="3384"/>
            </a:pPr>
            <a:r>
              <a:t>It does require lots of storage as movies take up lots of room (why, find out later in the unit)</a:t>
            </a:r>
          </a:p>
          <a:p>
            <a:pPr marL="417830" indent="-417830" defTabSz="549148">
              <a:spcBef>
                <a:spcPts val="3900"/>
              </a:spcBef>
              <a:defRPr sz="3384"/>
            </a:pPr>
            <a:r>
              <a:t>A’s HDD is 4 times the size of B’s this means we can store 4 times the amount of movies</a:t>
            </a:r>
          </a:p>
          <a:p>
            <a:pPr marL="417830" indent="-417830" defTabSz="549148">
              <a:spcBef>
                <a:spcPts val="3900"/>
              </a:spcBef>
              <a:defRPr sz="3384"/>
            </a:pPr>
            <a:r>
              <a:t>Any other reason?</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