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130048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solidFill>
          <a:srgbClr val="EFED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 descr="Side bar"/>
          <p:cNvSpPr/>
          <p:nvPr/>
        </p:nvSpPr>
        <p:spPr>
          <a:xfrm>
            <a:off x="509967" y="1219600"/>
            <a:ext cx="243841" cy="7315201"/>
          </a:xfrm>
          <a:prstGeom prst="rect">
            <a:avLst/>
          </a:prstGeom>
          <a:solidFill>
            <a:srgbClr val="191B0E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algn="l" defTabSz="650240">
              <a:defRPr sz="24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27" name="Shape 127"/>
          <p:cNvSpPr/>
          <p:nvPr>
            <p:ph type="title"/>
          </p:nvPr>
        </p:nvSpPr>
        <p:spPr>
          <a:xfrm>
            <a:off x="1463039" y="1950719"/>
            <a:ext cx="10241282" cy="1584961"/>
          </a:xfrm>
          <a:prstGeom prst="rect">
            <a:avLst/>
          </a:prstGeom>
        </p:spPr>
        <p:txBody>
          <a:bodyPr lIns="48767" tIns="48767" rIns="48767" bIns="48767" anchor="t"/>
          <a:lstStyle>
            <a:lvl1pPr algn="l" defTabSz="1300480">
              <a:lnSpc>
                <a:spcPct val="89000"/>
              </a:lnSpc>
              <a:defRPr sz="6200">
                <a:solidFill>
                  <a:srgbClr val="191B0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Shape 128"/>
          <p:cNvSpPr/>
          <p:nvPr>
            <p:ph type="body" sz="half" idx="1"/>
          </p:nvPr>
        </p:nvSpPr>
        <p:spPr>
          <a:xfrm>
            <a:off x="1463039" y="3657600"/>
            <a:ext cx="10241282" cy="382016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537667" indent="-537667" defTabSz="1300480">
              <a:lnSpc>
                <a:spcPct val="94000"/>
              </a:lnSpc>
              <a:spcBef>
                <a:spcPts val="1400"/>
              </a:spcBef>
              <a:buSzPct val="100000"/>
              <a:buFont typeface="Franklin Gothic Book"/>
              <a:buChar char="■"/>
              <a:defRPr sz="2800">
                <a:solidFill>
                  <a:srgbClr val="191B0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537667" indent="-537667" defTabSz="1300480">
              <a:lnSpc>
                <a:spcPct val="94000"/>
              </a:lnSpc>
              <a:spcBef>
                <a:spcPts val="1400"/>
              </a:spcBef>
              <a:buSzPct val="100000"/>
              <a:buFont typeface="Franklin Gothic Book"/>
              <a:buChar char="–"/>
              <a:defRPr sz="2800">
                <a:solidFill>
                  <a:srgbClr val="191B0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597407" indent="-597407" defTabSz="1300480">
              <a:lnSpc>
                <a:spcPct val="94000"/>
              </a:lnSpc>
              <a:spcBef>
                <a:spcPts val="1400"/>
              </a:spcBef>
              <a:buSzPct val="100000"/>
              <a:buFont typeface="Franklin Gothic Book"/>
              <a:buChar char="■"/>
              <a:defRPr sz="2800">
                <a:solidFill>
                  <a:srgbClr val="191B0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597407" indent="-597407" defTabSz="1300480">
              <a:lnSpc>
                <a:spcPct val="94000"/>
              </a:lnSpc>
              <a:spcBef>
                <a:spcPts val="1400"/>
              </a:spcBef>
              <a:buSzPct val="100000"/>
              <a:buFont typeface="Franklin Gothic Book"/>
              <a:buChar char="–"/>
              <a:defRPr sz="2800">
                <a:solidFill>
                  <a:srgbClr val="191B0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672083" indent="-672083" defTabSz="1300480">
              <a:lnSpc>
                <a:spcPct val="94000"/>
              </a:lnSpc>
              <a:spcBef>
                <a:spcPts val="1400"/>
              </a:spcBef>
              <a:buSzPct val="100000"/>
              <a:buFont typeface="Franklin Gothic Book"/>
              <a:buChar char="■"/>
              <a:defRPr sz="2800">
                <a:solidFill>
                  <a:srgbClr val="191B0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11466142" y="8155538"/>
            <a:ext cx="340822" cy="32613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650240">
              <a:defRPr sz="1600">
                <a:solidFill>
                  <a:srgbClr val="191B0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288706" y="1619874"/>
            <a:ext cx="22854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Mouse</a:t>
            </a:r>
          </a:p>
        </p:txBody>
      </p:sp>
      <p:sp>
        <p:nvSpPr>
          <p:cNvPr id="139" name="Shape 139"/>
          <p:cNvSpPr/>
          <p:nvPr/>
        </p:nvSpPr>
        <p:spPr>
          <a:xfrm>
            <a:off x="10032253" y="1468961"/>
            <a:ext cx="22854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Keyboard</a:t>
            </a:r>
          </a:p>
        </p:txBody>
      </p:sp>
      <p:graphicFrame>
        <p:nvGraphicFramePr>
          <p:cNvPr id="140" name="Table 140"/>
          <p:cNvGraphicFramePr/>
          <p:nvPr/>
        </p:nvGraphicFramePr>
        <p:xfrm>
          <a:off x="1312650" y="5447377"/>
          <a:ext cx="10166306" cy="374766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033261"/>
                <a:gridCol w="2033261"/>
                <a:gridCol w="2033261"/>
                <a:gridCol w="2033261"/>
                <a:gridCol w="2033261"/>
              </a:tblGrid>
              <a:tr h="1249220">
                <a:tc>
                  <a:txBody>
                    <a:bodyPr/>
                    <a:lstStyle/>
                    <a:p>
                      <a:pPr/>
                      <a:r>
                        <a:rPr sz="3600"/>
                        <a:t>Link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797C6"/>
                      </a:solidFill>
                      <a:miter lim="400000"/>
                    </a:lnR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24922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</a:tcPr>
                </a:tc>
              </a:tr>
              <a:tr h="124922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T w="12700">
                      <a:solidFill>
                        <a:srgbClr val="3797C6"/>
                      </a:solidFill>
                      <a:miter lim="400000"/>
                    </a:lnT>
                  </a:tcPr>
                </a:tc>
              </a:tr>
            </a:tbl>
          </a:graphicData>
        </a:graphic>
      </p:graphicFrame>
      <p:sp>
        <p:nvSpPr>
          <p:cNvPr id="141" name="Shape 141"/>
          <p:cNvSpPr/>
          <p:nvPr/>
        </p:nvSpPr>
        <p:spPr>
          <a:xfrm>
            <a:off x="256822" y="4378116"/>
            <a:ext cx="289459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Temperature sensor</a:t>
            </a:r>
          </a:p>
        </p:txBody>
      </p:sp>
      <p:sp>
        <p:nvSpPr>
          <p:cNvPr id="142" name="Shape 142"/>
          <p:cNvSpPr/>
          <p:nvPr/>
        </p:nvSpPr>
        <p:spPr>
          <a:xfrm>
            <a:off x="7796785" y="2953255"/>
            <a:ext cx="22854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Scanner</a:t>
            </a:r>
          </a:p>
        </p:txBody>
      </p:sp>
      <p:sp>
        <p:nvSpPr>
          <p:cNvPr id="143" name="Shape 143"/>
          <p:cNvSpPr/>
          <p:nvPr/>
        </p:nvSpPr>
        <p:spPr>
          <a:xfrm>
            <a:off x="2517184" y="3118355"/>
            <a:ext cx="22854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Monitor</a:t>
            </a:r>
          </a:p>
        </p:txBody>
      </p:sp>
      <p:sp>
        <p:nvSpPr>
          <p:cNvPr id="144" name="Shape 144"/>
          <p:cNvSpPr/>
          <p:nvPr/>
        </p:nvSpPr>
        <p:spPr>
          <a:xfrm>
            <a:off x="5359664" y="4651166"/>
            <a:ext cx="22854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Printer</a:t>
            </a:r>
          </a:p>
        </p:txBody>
      </p:sp>
      <p:sp>
        <p:nvSpPr>
          <p:cNvPr id="145" name="Shape 145"/>
          <p:cNvSpPr/>
          <p:nvPr/>
        </p:nvSpPr>
        <p:spPr>
          <a:xfrm>
            <a:off x="5359664" y="1468961"/>
            <a:ext cx="22854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Speakers</a:t>
            </a:r>
          </a:p>
        </p:txBody>
      </p:sp>
      <p:sp>
        <p:nvSpPr>
          <p:cNvPr id="146" name="Shape 146"/>
          <p:cNvSpPr/>
          <p:nvPr/>
        </p:nvSpPr>
        <p:spPr>
          <a:xfrm>
            <a:off x="9853382" y="4651166"/>
            <a:ext cx="22854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Motor</a:t>
            </a:r>
          </a:p>
        </p:txBody>
      </p:sp>
      <p:sp>
        <p:nvSpPr>
          <p:cNvPr id="147" name="Shape 147"/>
          <p:cNvSpPr/>
          <p:nvPr>
            <p:ph type="title"/>
          </p:nvPr>
        </p:nvSpPr>
        <p:spPr>
          <a:xfrm>
            <a:off x="952500" y="-3683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Only connect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Anything else</a:t>
            </a:r>
          </a:p>
        </p:txBody>
      </p:sp>
      <p:pic>
        <p:nvPicPr>
          <p:cNvPr id="197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7177" y="2855637"/>
            <a:ext cx="4269295" cy="3937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3882" y="3714355"/>
            <a:ext cx="6164035" cy="4213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Task</a:t>
            </a:r>
          </a:p>
        </p:txBody>
      </p:sp>
      <p:sp>
        <p:nvSpPr>
          <p:cNvPr id="201" name="Shape 20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Have a go at taking apart the machine in front of you</a:t>
            </a:r>
          </a:p>
          <a:p>
            <a:pPr/>
            <a:r>
              <a:t>Take photographs using your MED as you go</a:t>
            </a:r>
          </a:p>
          <a:p>
            <a:pPr/>
            <a:r>
              <a:t>Make sure you can put it back together at the end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hmmm….</a:t>
            </a:r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Why is there a lump of metal on top of the processor?</a:t>
            </a:r>
          </a:p>
          <a:p>
            <a:pPr/>
            <a:r>
              <a:t>What is everything plugged into?</a:t>
            </a:r>
          </a:p>
          <a:p>
            <a:pPr/>
            <a:r>
              <a:t>Why is there two different types of storage?</a:t>
            </a:r>
          </a:p>
          <a:p>
            <a:pPr/>
            <a:r>
              <a:t>Why is there a battery?</a:t>
            </a:r>
          </a:p>
          <a:p>
            <a:pPr/>
            <a:r>
              <a:t>What is the BIOS?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Task</a:t>
            </a:r>
          </a:p>
        </p:txBody>
      </p:sp>
      <p:sp>
        <p:nvSpPr>
          <p:cNvPr id="207" name="Shape 2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6719" indent="-426719" defTabSz="560831">
              <a:spcBef>
                <a:spcPts val="4000"/>
              </a:spcBef>
              <a:defRPr sz="3455"/>
            </a:pPr>
            <a:r>
              <a:t>Complete the sheet by adding your image and a description of what the component does</a:t>
            </a:r>
          </a:p>
          <a:p>
            <a:pPr marL="426719" indent="-426719" defTabSz="560831">
              <a:spcBef>
                <a:spcPts val="4000"/>
              </a:spcBef>
              <a:defRPr sz="3455"/>
            </a:pPr>
          </a:p>
          <a:p>
            <a:pPr marL="426719" indent="-426719" defTabSz="560831">
              <a:spcBef>
                <a:spcPts val="4000"/>
              </a:spcBef>
              <a:defRPr sz="3455"/>
            </a:pPr>
            <a:r>
              <a:t>You should find a link to the sheet to complete on the VLE</a:t>
            </a:r>
          </a:p>
          <a:p>
            <a:pPr marL="426719" indent="-426719" defTabSz="560831">
              <a:spcBef>
                <a:spcPts val="4000"/>
              </a:spcBef>
              <a:defRPr sz="3455"/>
            </a:pPr>
          </a:p>
          <a:p>
            <a:pPr marL="426719" indent="-426719" defTabSz="560831">
              <a:spcBef>
                <a:spcPts val="4000"/>
              </a:spcBef>
              <a:defRPr sz="3455"/>
            </a:pPr>
            <a:r>
              <a:t>When you have finished, share the document with me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finish</a:t>
            </a:r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603250" indent="-603250" defTabSz="554990">
              <a:spcBef>
                <a:spcPts val="3900"/>
              </a:spcBef>
              <a:buSzPct val="100000"/>
              <a:buAutoNum type="arabicPeriod" startAt="1"/>
              <a:defRPr sz="3420"/>
            </a:pPr>
            <a:r>
              <a:t>What does the processor do?</a:t>
            </a:r>
          </a:p>
          <a:p>
            <a:pPr marL="603250" indent="-603250" defTabSz="554990">
              <a:spcBef>
                <a:spcPts val="3900"/>
              </a:spcBef>
              <a:buSzPct val="100000"/>
              <a:buAutoNum type="arabicPeriod" startAt="1"/>
              <a:defRPr sz="3420"/>
            </a:pPr>
            <a:r>
              <a:t>What is the RAM for?</a:t>
            </a:r>
          </a:p>
          <a:p>
            <a:pPr marL="603250" indent="-603250" defTabSz="554990">
              <a:spcBef>
                <a:spcPts val="3900"/>
              </a:spcBef>
              <a:buSzPct val="100000"/>
              <a:buAutoNum type="arabicPeriod" startAt="1"/>
              <a:defRPr sz="3420"/>
            </a:pPr>
            <a:r>
              <a:t>What is the ROM for?</a:t>
            </a:r>
          </a:p>
          <a:p>
            <a:pPr marL="603250" indent="-603250" defTabSz="554990">
              <a:spcBef>
                <a:spcPts val="3900"/>
              </a:spcBef>
              <a:buSzPct val="100000"/>
              <a:buAutoNum type="arabicPeriod" startAt="1"/>
              <a:defRPr sz="3420"/>
            </a:pPr>
            <a:r>
              <a:t>Why do we have two different type of storage?</a:t>
            </a:r>
          </a:p>
          <a:p>
            <a:pPr marL="603250" indent="-603250" defTabSz="554990">
              <a:spcBef>
                <a:spcPts val="3900"/>
              </a:spcBef>
              <a:buSzPct val="100000"/>
              <a:buAutoNum type="arabicPeriod" startAt="1"/>
              <a:defRPr sz="3420"/>
            </a:pPr>
            <a:r>
              <a:t>How do we measure the performance of the processor?</a:t>
            </a:r>
          </a:p>
          <a:p>
            <a:pPr marL="603250" indent="-603250" defTabSz="554990">
              <a:spcBef>
                <a:spcPts val="3900"/>
              </a:spcBef>
              <a:buSzPct val="100000"/>
              <a:buAutoNum type="arabicPeriod" startAt="1"/>
              <a:defRPr sz="3420"/>
            </a:pPr>
            <a:r>
              <a:t>How do we measure the amount of storage?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we learning</a:t>
            </a:r>
          </a:p>
        </p:txBody>
      </p:sp>
      <p:sp>
        <p:nvSpPr>
          <p:cNvPr id="150" name="Shape 150"/>
          <p:cNvSpPr/>
          <p:nvPr>
            <p:ph type="body" idx="1"/>
          </p:nvPr>
        </p:nvSpPr>
        <p:spPr>
          <a:xfrm>
            <a:off x="952500" y="1879600"/>
            <a:ext cx="11099800" cy="62865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5300"/>
            </a:lvl1pPr>
          </a:lstStyle>
          <a:p>
            <a:pPr/>
            <a:r>
              <a:t>What is inside in the box?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Success Criteria</a:t>
            </a:r>
          </a:p>
        </p:txBody>
      </p:sp>
      <p:graphicFrame>
        <p:nvGraphicFramePr>
          <p:cNvPr id="153" name="Table 153"/>
          <p:cNvGraphicFramePr/>
          <p:nvPr/>
        </p:nvGraphicFramePr>
        <p:xfrm>
          <a:off x="1567209" y="2603500"/>
          <a:ext cx="5281465" cy="571500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2640731"/>
                <a:gridCol w="7229648"/>
              </a:tblGrid>
              <a:tr h="142875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Level of success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Criteria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Good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You can identify the major components of a computer system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Great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You can describe the role the components play in the computer system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"/>
                        </a:rPr>
                        <a:t>Outstanding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You can explain why a computer system has two different types of memory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Computer System</a:t>
            </a:r>
          </a:p>
        </p:txBody>
      </p:sp>
      <p:sp>
        <p:nvSpPr>
          <p:cNvPr id="156" name="Shape 156"/>
          <p:cNvSpPr/>
          <p:nvPr/>
        </p:nvSpPr>
        <p:spPr>
          <a:xfrm>
            <a:off x="5336610" y="5859120"/>
            <a:ext cx="2870347" cy="1323703"/>
          </a:xfrm>
          <a:prstGeom prst="roundRect">
            <a:avLst>
              <a:gd name="adj" fmla="val 16667"/>
            </a:avLst>
          </a:prstGeom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7" name="Shape 157"/>
          <p:cNvSpPr/>
          <p:nvPr/>
        </p:nvSpPr>
        <p:spPr>
          <a:xfrm>
            <a:off x="5336610" y="3924079"/>
            <a:ext cx="2870347" cy="1323703"/>
          </a:xfrm>
          <a:prstGeom prst="roundRect">
            <a:avLst>
              <a:gd name="adj" fmla="val 16667"/>
            </a:avLst>
          </a:prstGeom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8" name="Shape 158"/>
          <p:cNvSpPr/>
          <p:nvPr/>
        </p:nvSpPr>
        <p:spPr>
          <a:xfrm>
            <a:off x="1843891" y="3982716"/>
            <a:ext cx="2870347" cy="1323704"/>
          </a:xfrm>
          <a:prstGeom prst="roundRect">
            <a:avLst>
              <a:gd name="adj" fmla="val 16667"/>
            </a:avLst>
          </a:prstGeom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9" name="Shape 159"/>
          <p:cNvSpPr/>
          <p:nvPr/>
        </p:nvSpPr>
        <p:spPr>
          <a:xfrm>
            <a:off x="8829327" y="3924077"/>
            <a:ext cx="2870347" cy="1323704"/>
          </a:xfrm>
          <a:prstGeom prst="roundRect">
            <a:avLst>
              <a:gd name="adj" fmla="val 16667"/>
            </a:avLst>
          </a:prstGeom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60" name="Shape 160"/>
          <p:cNvSpPr/>
          <p:nvPr/>
        </p:nvSpPr>
        <p:spPr>
          <a:xfrm>
            <a:off x="4714237" y="4235258"/>
            <a:ext cx="622374" cy="6966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8D86"/>
          </a:solidFill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8206955" y="4237585"/>
            <a:ext cx="622373" cy="6966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8D86"/>
          </a:solidFill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62" name="Shape 162"/>
          <p:cNvSpPr/>
          <p:nvPr/>
        </p:nvSpPr>
        <p:spPr>
          <a:xfrm rot="5400000">
            <a:off x="6428082" y="5192044"/>
            <a:ext cx="622373" cy="6966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8D86"/>
          </a:solidFill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Computer System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5336610" y="5859120"/>
            <a:ext cx="2870347" cy="1323703"/>
            <a:chOff x="0" y="0"/>
            <a:chExt cx="2870345" cy="1323702"/>
          </a:xfrm>
        </p:grpSpPr>
        <p:sp>
          <p:nvSpPr>
            <p:cNvPr id="165" name="Shape 165"/>
            <p:cNvSpPr/>
            <p:nvPr/>
          </p:nvSpPr>
          <p:spPr>
            <a:xfrm>
              <a:off x="0" y="0"/>
              <a:ext cx="2870346" cy="1323703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66762"/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650240">
                <a:defRPr sz="24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</a:p>
          </p:txBody>
        </p:sp>
        <p:sp>
          <p:nvSpPr>
            <p:cNvPr id="166" name="Shape 166"/>
            <p:cNvSpPr/>
            <p:nvPr/>
          </p:nvSpPr>
          <p:spPr>
            <a:xfrm>
              <a:off x="64617" y="441633"/>
              <a:ext cx="2741112" cy="440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ctr">
              <a:spAutoFit/>
            </a:bodyPr>
            <a:lstStyle>
              <a:lvl1pPr defTabSz="650240">
                <a:defRPr sz="24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pPr/>
              <a:r>
                <a:t>Storage Device</a:t>
              </a:r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5336610" y="3924079"/>
            <a:ext cx="2870347" cy="1323703"/>
            <a:chOff x="0" y="0"/>
            <a:chExt cx="2870345" cy="1323702"/>
          </a:xfrm>
        </p:grpSpPr>
        <p:sp>
          <p:nvSpPr>
            <p:cNvPr id="168" name="Shape 168"/>
            <p:cNvSpPr/>
            <p:nvPr/>
          </p:nvSpPr>
          <p:spPr>
            <a:xfrm>
              <a:off x="0" y="0"/>
              <a:ext cx="2870346" cy="1323703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66762"/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650240">
                <a:defRPr sz="24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</a:p>
          </p:txBody>
        </p:sp>
        <p:sp>
          <p:nvSpPr>
            <p:cNvPr id="169" name="Shape 169"/>
            <p:cNvSpPr/>
            <p:nvPr/>
          </p:nvSpPr>
          <p:spPr>
            <a:xfrm>
              <a:off x="64617" y="441633"/>
              <a:ext cx="2741112" cy="440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ctr">
              <a:spAutoFit/>
            </a:bodyPr>
            <a:lstStyle>
              <a:lvl1pPr defTabSz="650240">
                <a:defRPr sz="24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pPr/>
              <a:r>
                <a:t>Processor</a:t>
              </a:r>
            </a:p>
          </p:txBody>
        </p:sp>
      </p:grpSp>
      <p:grpSp>
        <p:nvGrpSpPr>
          <p:cNvPr id="173" name="Group 173"/>
          <p:cNvGrpSpPr/>
          <p:nvPr/>
        </p:nvGrpSpPr>
        <p:grpSpPr>
          <a:xfrm>
            <a:off x="1843891" y="3982716"/>
            <a:ext cx="2870347" cy="1323704"/>
            <a:chOff x="0" y="0"/>
            <a:chExt cx="2870345" cy="1323702"/>
          </a:xfrm>
        </p:grpSpPr>
        <p:sp>
          <p:nvSpPr>
            <p:cNvPr id="171" name="Shape 171"/>
            <p:cNvSpPr/>
            <p:nvPr/>
          </p:nvSpPr>
          <p:spPr>
            <a:xfrm>
              <a:off x="0" y="0"/>
              <a:ext cx="2870346" cy="1323703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66762"/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650240">
                <a:defRPr sz="24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</a:p>
          </p:txBody>
        </p:sp>
        <p:sp>
          <p:nvSpPr>
            <p:cNvPr id="172" name="Shape 172"/>
            <p:cNvSpPr/>
            <p:nvPr/>
          </p:nvSpPr>
          <p:spPr>
            <a:xfrm>
              <a:off x="64617" y="441633"/>
              <a:ext cx="2741112" cy="440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ctr">
              <a:spAutoFit/>
            </a:bodyPr>
            <a:lstStyle>
              <a:lvl1pPr defTabSz="650240">
                <a:defRPr sz="24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pPr/>
              <a:r>
                <a:t>Input Device</a:t>
              </a:r>
            </a:p>
          </p:txBody>
        </p:sp>
      </p:grpSp>
      <p:grpSp>
        <p:nvGrpSpPr>
          <p:cNvPr id="176" name="Group 176"/>
          <p:cNvGrpSpPr/>
          <p:nvPr/>
        </p:nvGrpSpPr>
        <p:grpSpPr>
          <a:xfrm>
            <a:off x="8829327" y="3924077"/>
            <a:ext cx="2870347" cy="1323704"/>
            <a:chOff x="0" y="0"/>
            <a:chExt cx="2870345" cy="1323702"/>
          </a:xfrm>
        </p:grpSpPr>
        <p:sp>
          <p:nvSpPr>
            <p:cNvPr id="174" name="Shape 174"/>
            <p:cNvSpPr/>
            <p:nvPr/>
          </p:nvSpPr>
          <p:spPr>
            <a:xfrm>
              <a:off x="0" y="0"/>
              <a:ext cx="2870346" cy="1323703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rgbClr val="666762"/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650240">
                <a:defRPr sz="24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</a:p>
          </p:txBody>
        </p:sp>
        <p:sp>
          <p:nvSpPr>
            <p:cNvPr id="175" name="Shape 175"/>
            <p:cNvSpPr/>
            <p:nvPr/>
          </p:nvSpPr>
          <p:spPr>
            <a:xfrm>
              <a:off x="64617" y="441633"/>
              <a:ext cx="2741112" cy="440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ctr">
              <a:spAutoFit/>
            </a:bodyPr>
            <a:lstStyle>
              <a:lvl1pPr defTabSz="650240">
                <a:defRPr sz="2400"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pPr/>
              <a:r>
                <a:t>Output Device</a:t>
              </a:r>
            </a:p>
          </p:txBody>
        </p:sp>
      </p:grpSp>
      <p:sp>
        <p:nvSpPr>
          <p:cNvPr id="177" name="Shape 177"/>
          <p:cNvSpPr/>
          <p:nvPr/>
        </p:nvSpPr>
        <p:spPr>
          <a:xfrm>
            <a:off x="4714237" y="4235258"/>
            <a:ext cx="622374" cy="6966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8D86"/>
          </a:solidFill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8206955" y="4237585"/>
            <a:ext cx="622373" cy="6966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8D86"/>
          </a:solidFill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79" name="Shape 179"/>
          <p:cNvSpPr/>
          <p:nvPr/>
        </p:nvSpPr>
        <p:spPr>
          <a:xfrm rot="5400000">
            <a:off x="6428082" y="5192044"/>
            <a:ext cx="622373" cy="6966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C8D86"/>
          </a:solidFill>
          <a:ln w="25400">
            <a:solidFill>
              <a:srgbClr val="666762"/>
            </a:solidFill>
          </a:ln>
        </p:spPr>
        <p:txBody>
          <a:bodyPr lIns="48767" tIns="48767" rIns="48767" bIns="48767" anchor="ctr"/>
          <a:lstStyle/>
          <a:p>
            <a:pPr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will you see</a:t>
            </a:r>
          </a:p>
        </p:txBody>
      </p:sp>
      <p:sp>
        <p:nvSpPr>
          <p:cNvPr id="182" name="Shape 1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can you find out?</a:t>
            </a:r>
          </a:p>
          <a:p>
            <a:pPr/>
          </a:p>
          <a:p>
            <a:pPr/>
            <a:r>
              <a:t>Can you do some research and see if you can find out what we will see when we take apart a computer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What will you see – THE CPU</a:t>
            </a:r>
          </a:p>
        </p:txBody>
      </p:sp>
      <p:pic>
        <p:nvPicPr>
          <p:cNvPr id="18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199" y="2918967"/>
            <a:ext cx="6502401" cy="5476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What will you see – PRIMARY STORAGE</a:t>
            </a:r>
          </a:p>
        </p:txBody>
      </p:sp>
      <p:pic>
        <p:nvPicPr>
          <p:cNvPr id="188" name="imag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1909" y="3224106"/>
            <a:ext cx="5237142" cy="3491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6250" y="4561162"/>
            <a:ext cx="4456855" cy="353568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3161319" y="2830152"/>
            <a:ext cx="707186" cy="44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2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RAM</a:t>
            </a:r>
          </a:p>
        </p:txBody>
      </p:sp>
      <p:sp>
        <p:nvSpPr>
          <p:cNvPr id="191" name="Shape 191"/>
          <p:cNvSpPr/>
          <p:nvPr/>
        </p:nvSpPr>
        <p:spPr>
          <a:xfrm>
            <a:off x="10064735" y="4167208"/>
            <a:ext cx="732190" cy="44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2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ROM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What will you see – SECONDARY STORAGE</a:t>
            </a:r>
          </a:p>
        </p:txBody>
      </p:sp>
      <p:pic>
        <p:nvPicPr>
          <p:cNvPr id="194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625" y="3625088"/>
            <a:ext cx="5916410" cy="4389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