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632"/>
  </p:normalViewPr>
  <p:slideViewPr>
    <p:cSldViewPr snapToGrid="0" snapToObjects="1">
      <p:cViewPr varScale="1">
        <p:scale>
          <a:sx n="90" d="100"/>
          <a:sy n="90" d="100"/>
        </p:scale>
        <p:origin x="31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5" name="Shape 13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6368542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</a:lstStyle>
          <a:p>
            <a:r>
              <a:t>–Johnny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r>
              <a:t>“Type a quote here.” 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title"/>
          </p:nvPr>
        </p:nvSpPr>
        <p:spPr>
          <a:xfrm>
            <a:off x="650239" y="390596"/>
            <a:ext cx="11704322" cy="1625601"/>
          </a:xfrm>
          <a:prstGeom prst="rect">
            <a:avLst/>
          </a:prstGeom>
        </p:spPr>
        <p:txBody>
          <a:bodyPr lIns="65023" tIns="65023" rIns="65023" bIns="65023"/>
          <a:lstStyle>
            <a:lvl1pPr defTabSz="1300480">
              <a:defRPr sz="6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118" name="Shape 118"/>
          <p:cNvSpPr>
            <a:spLocks noGrp="1"/>
          </p:cNvSpPr>
          <p:nvPr>
            <p:ph type="body" idx="1"/>
          </p:nvPr>
        </p:nvSpPr>
        <p:spPr>
          <a:xfrm>
            <a:off x="650239" y="2275839"/>
            <a:ext cx="11704322" cy="6436927"/>
          </a:xfrm>
          <a:prstGeom prst="rect">
            <a:avLst/>
          </a:prstGeom>
        </p:spPr>
        <p:txBody>
          <a:bodyPr lIns="65023" tIns="65023" rIns="65023" bIns="65023" anchor="t"/>
          <a:lstStyle>
            <a:lvl1pPr marL="471487" indent="-471487" defTabSz="1300480">
              <a:spcBef>
                <a:spcPts val="1000"/>
              </a:spcBef>
              <a:buSzPct val="100000"/>
              <a:buFont typeface="Arial"/>
              <a:defRPr sz="4400">
                <a:latin typeface="Calibri"/>
                <a:ea typeface="Calibri"/>
                <a:cs typeface="Calibri"/>
                <a:sym typeface="Calibri"/>
              </a:defRPr>
            </a:lvl1pPr>
            <a:lvl2pPr marL="906235" indent="-449035" defTabSz="1300480">
              <a:spcBef>
                <a:spcPts val="1000"/>
              </a:spcBef>
              <a:buSzPct val="100000"/>
              <a:buFont typeface="Arial"/>
              <a:buChar char="–"/>
              <a:defRPr sz="4400">
                <a:latin typeface="Calibri"/>
                <a:ea typeface="Calibri"/>
                <a:cs typeface="Calibri"/>
                <a:sym typeface="Calibri"/>
              </a:defRPr>
            </a:lvl2pPr>
            <a:lvl3pPr indent="-419100" defTabSz="1300480">
              <a:spcBef>
                <a:spcPts val="1000"/>
              </a:spcBef>
              <a:buSzPct val="100000"/>
              <a:buFont typeface="Arial"/>
              <a:defRPr sz="4400">
                <a:latin typeface="Calibri"/>
                <a:ea typeface="Calibri"/>
                <a:cs typeface="Calibri"/>
                <a:sym typeface="Calibri"/>
              </a:defRPr>
            </a:lvl3pPr>
            <a:lvl4pPr marL="1874520" indent="-502920" defTabSz="1300480">
              <a:spcBef>
                <a:spcPts val="1000"/>
              </a:spcBef>
              <a:buSzPct val="100000"/>
              <a:buFont typeface="Arial"/>
              <a:buChar char="–"/>
              <a:defRPr sz="4400">
                <a:latin typeface="Calibri"/>
                <a:ea typeface="Calibri"/>
                <a:cs typeface="Calibri"/>
                <a:sym typeface="Calibri"/>
              </a:defRPr>
            </a:lvl4pPr>
            <a:lvl5pPr marL="2331720" indent="-502920" defTabSz="1300480">
              <a:spcBef>
                <a:spcPts val="1000"/>
              </a:spcBef>
              <a:buSzPct val="100000"/>
              <a:buFont typeface="Arial"/>
              <a:buChar char="»"/>
              <a:defRPr sz="44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hape 119"/>
          <p:cNvSpPr>
            <a:spLocks noGrp="1"/>
          </p:cNvSpPr>
          <p:nvPr>
            <p:ph type="sldNum" sz="quarter" idx="2"/>
          </p:nvPr>
        </p:nvSpPr>
        <p:spPr>
          <a:xfrm>
            <a:off x="12005833" y="9114112"/>
            <a:ext cx="348727" cy="371349"/>
          </a:xfrm>
          <a:prstGeom prst="rect">
            <a:avLst/>
          </a:prstGeom>
        </p:spPr>
        <p:txBody>
          <a:bodyPr lIns="65023" tIns="65023" rIns="65023" bIns="65023" anchor="ctr"/>
          <a:lstStyle>
            <a:lvl1pPr algn="r" defTabSz="130048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/>
          </p:cNvSpPr>
          <p:nvPr>
            <p:ph type="title"/>
          </p:nvPr>
        </p:nvSpPr>
        <p:spPr>
          <a:xfrm>
            <a:off x="650239" y="390596"/>
            <a:ext cx="11704322" cy="1625601"/>
          </a:xfrm>
          <a:prstGeom prst="rect">
            <a:avLst/>
          </a:prstGeom>
        </p:spPr>
        <p:txBody>
          <a:bodyPr lIns="65023" tIns="65023" rIns="65023" bIns="65023"/>
          <a:lstStyle>
            <a:lvl1pPr defTabSz="1300480">
              <a:defRPr sz="6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127" name="Shape 127"/>
          <p:cNvSpPr>
            <a:spLocks noGrp="1"/>
          </p:cNvSpPr>
          <p:nvPr>
            <p:ph type="body" sz="half" idx="1"/>
          </p:nvPr>
        </p:nvSpPr>
        <p:spPr>
          <a:xfrm>
            <a:off x="650239" y="2275839"/>
            <a:ext cx="5743788" cy="6436927"/>
          </a:xfrm>
          <a:prstGeom prst="rect">
            <a:avLst/>
          </a:prstGeom>
        </p:spPr>
        <p:txBody>
          <a:bodyPr lIns="65023" tIns="65023" rIns="65023" bIns="65023" anchor="t"/>
          <a:lstStyle>
            <a:lvl1pPr marL="465364" indent="-465364" defTabSz="1300480">
              <a:spcBef>
                <a:spcPts val="900"/>
              </a:spcBef>
              <a:buSzPct val="100000"/>
              <a:buFont typeface="Arial"/>
              <a:defRPr sz="3800">
                <a:latin typeface="Calibri"/>
                <a:ea typeface="Calibri"/>
                <a:cs typeface="Calibri"/>
                <a:sym typeface="Calibri"/>
              </a:defRPr>
            </a:lvl1pPr>
            <a:lvl2pPr marL="909637" indent="-452437" defTabSz="1300480">
              <a:spcBef>
                <a:spcPts val="900"/>
              </a:spcBef>
              <a:buSzPct val="100000"/>
              <a:buFont typeface="Arial"/>
              <a:buChar char="–"/>
              <a:defRPr sz="3800">
                <a:latin typeface="Calibri"/>
                <a:ea typeface="Calibri"/>
                <a:cs typeface="Calibri"/>
                <a:sym typeface="Calibri"/>
              </a:defRPr>
            </a:lvl2pPr>
            <a:lvl3pPr marL="1348739" indent="-434339" defTabSz="1300480">
              <a:spcBef>
                <a:spcPts val="900"/>
              </a:spcBef>
              <a:buSzPct val="100000"/>
              <a:buFont typeface="Arial"/>
              <a:defRPr sz="3800">
                <a:latin typeface="Calibri"/>
                <a:ea typeface="Calibri"/>
                <a:cs typeface="Calibri"/>
                <a:sym typeface="Calibri"/>
              </a:defRPr>
            </a:lvl3pPr>
            <a:lvl4pPr marL="1854200" indent="-482600" defTabSz="1300480">
              <a:spcBef>
                <a:spcPts val="900"/>
              </a:spcBef>
              <a:buSzPct val="100000"/>
              <a:buFont typeface="Arial"/>
              <a:buChar char="–"/>
              <a:defRPr sz="3800">
                <a:latin typeface="Calibri"/>
                <a:ea typeface="Calibri"/>
                <a:cs typeface="Calibri"/>
                <a:sym typeface="Calibri"/>
              </a:defRPr>
            </a:lvl4pPr>
            <a:lvl5pPr marL="2311400" indent="-482600" defTabSz="1300480">
              <a:spcBef>
                <a:spcPts val="900"/>
              </a:spcBef>
              <a:buSzPct val="100000"/>
              <a:buFont typeface="Arial"/>
              <a:buChar char="»"/>
              <a:defRPr sz="38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hape 128"/>
          <p:cNvSpPr>
            <a:spLocks noGrp="1"/>
          </p:cNvSpPr>
          <p:nvPr>
            <p:ph type="sldNum" sz="quarter" idx="2"/>
          </p:nvPr>
        </p:nvSpPr>
        <p:spPr>
          <a:xfrm>
            <a:off x="12005833" y="9114112"/>
            <a:ext cx="348727" cy="371349"/>
          </a:xfrm>
          <a:prstGeom prst="rect">
            <a:avLst/>
          </a:prstGeom>
        </p:spPr>
        <p:txBody>
          <a:bodyPr lIns="65023" tIns="65023" rIns="65023" bIns="65023" anchor="ctr"/>
          <a:lstStyle>
            <a:lvl1pPr algn="r" defTabSz="130048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Hmmm…</a:t>
            </a:r>
          </a:p>
        </p:txBody>
      </p:sp>
      <p:sp>
        <p:nvSpPr>
          <p:cNvPr id="138" name="Shape 13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r>
              <a:t>What could this be?  Any idea what it might represent?</a:t>
            </a:r>
          </a:p>
          <a:p>
            <a:pPr marL="0" indent="0" algn="ctr">
              <a:buSzTx/>
              <a:buNone/>
              <a:defRPr sz="10000"/>
            </a:pPr>
            <a:r>
              <a:t>10101100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Now you have a go</a:t>
            </a:r>
          </a:p>
        </p:txBody>
      </p:sp>
      <p:sp>
        <p:nvSpPr>
          <p:cNvPr id="171" name="Shape 171"/>
          <p:cNvSpPr>
            <a:spLocks noGrp="1"/>
          </p:cNvSpPr>
          <p:nvPr>
            <p:ph type="body" idx="1"/>
          </p:nvPr>
        </p:nvSpPr>
        <p:spPr>
          <a:xfrm>
            <a:off x="650239" y="2275840"/>
            <a:ext cx="11704322" cy="6436926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90000"/>
              </a:lnSpc>
              <a:spcBef>
                <a:spcPts val="1800"/>
              </a:spcBef>
              <a:buSzTx/>
              <a:buNone/>
              <a:defRPr sz="7600"/>
            </a:pPr>
            <a:r>
              <a:t>10110</a:t>
            </a:r>
          </a:p>
          <a:p>
            <a:pPr marL="0" indent="0" algn="ctr">
              <a:lnSpc>
                <a:spcPct val="90000"/>
              </a:lnSpc>
              <a:buSzTx/>
              <a:buNone/>
            </a:pPr>
            <a:endParaRPr/>
          </a:p>
          <a:p>
            <a:pPr marL="707231" indent="-707231">
              <a:lnSpc>
                <a:spcPct val="90000"/>
              </a:lnSpc>
              <a:buFontTx/>
              <a:buAutoNum type="arabicPeriod"/>
            </a:pPr>
            <a:r>
              <a:t>Get into teams</a:t>
            </a:r>
          </a:p>
          <a:p>
            <a:pPr marL="707231" indent="-707231">
              <a:lnSpc>
                <a:spcPct val="90000"/>
              </a:lnSpc>
              <a:buFontTx/>
              <a:buAutoNum type="arabicPeriod"/>
            </a:pPr>
            <a:r>
              <a:t>Lay the cards out with the dots up</a:t>
            </a:r>
          </a:p>
          <a:p>
            <a:pPr marL="707231" indent="-707231">
              <a:lnSpc>
                <a:spcPct val="90000"/>
              </a:lnSpc>
              <a:buFontTx/>
              <a:buAutoNum type="arabicPeriod"/>
            </a:pPr>
            <a:r>
              <a:t>In descending order from the left</a:t>
            </a:r>
          </a:p>
          <a:p>
            <a:pPr marL="707231" indent="-707231">
              <a:lnSpc>
                <a:spcPct val="90000"/>
              </a:lnSpc>
              <a:buFontTx/>
              <a:buAutoNum type="arabicPeriod"/>
            </a:pPr>
            <a:r>
              <a:t>Turn over the card if the number in the same position above is 0</a:t>
            </a:r>
          </a:p>
          <a:p>
            <a:pPr marL="707231" indent="-707231">
              <a:lnSpc>
                <a:spcPct val="90000"/>
              </a:lnSpc>
              <a:buFontTx/>
              <a:buAutoNum type="arabicPeriod"/>
            </a:pPr>
            <a:r>
              <a:t>Add up the numbers that are showing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Did you get…..</a:t>
            </a:r>
          </a:p>
        </p:txBody>
      </p:sp>
      <p:sp>
        <p:nvSpPr>
          <p:cNvPr id="174" name="Shape 174"/>
          <p:cNvSpPr>
            <a:spLocks noGrp="1"/>
          </p:cNvSpPr>
          <p:nvPr>
            <p:ph type="body" idx="1"/>
          </p:nvPr>
        </p:nvSpPr>
        <p:spPr>
          <a:xfrm>
            <a:off x="866986" y="866986"/>
            <a:ext cx="11704321" cy="6436926"/>
          </a:xfrm>
          <a:prstGeom prst="rect">
            <a:avLst/>
          </a:prstGeom>
        </p:spPr>
        <p:txBody>
          <a:bodyPr/>
          <a:lstStyle/>
          <a:p>
            <a:pPr marL="0" indent="0" algn="ctr" defTabSz="975360">
              <a:spcBef>
                <a:spcPts val="8800"/>
              </a:spcBef>
              <a:buSzTx/>
              <a:buNone/>
              <a:defRPr sz="36600"/>
            </a:pPr>
            <a:r>
              <a:t>22</a:t>
            </a:r>
          </a:p>
          <a:p>
            <a:pPr marL="0" indent="0" algn="ctr" defTabSz="975360">
              <a:spcBef>
                <a:spcPts val="800"/>
              </a:spcBef>
              <a:buSzTx/>
              <a:buNone/>
              <a:defRPr sz="3300"/>
            </a:pPr>
            <a:r>
              <a:t>No?  Why not?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Try these</a:t>
            </a:r>
          </a:p>
        </p:txBody>
      </p:sp>
      <p:sp>
        <p:nvSpPr>
          <p:cNvPr id="177" name="Shape 177"/>
          <p:cNvSpPr/>
          <p:nvPr/>
        </p:nvSpPr>
        <p:spPr>
          <a:xfrm>
            <a:off x="1543473" y="2491740"/>
            <a:ext cx="5743787" cy="56532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3" tIns="65023" rIns="65023" bIns="65023">
            <a:normAutofit/>
          </a:bodyPr>
          <a:lstStyle/>
          <a:p>
            <a:pPr marL="228600" indent="-228600" algn="l" defTabSz="1300480">
              <a:spcBef>
                <a:spcPts val="900"/>
              </a:spcBef>
              <a:buSzPct val="100000"/>
              <a:buFont typeface="Arial"/>
              <a:buAutoNum type="arabicPeriod"/>
              <a:defRPr sz="3800">
                <a:latin typeface="Calibri"/>
                <a:ea typeface="Calibri"/>
                <a:cs typeface="Calibri"/>
                <a:sym typeface="Calibri"/>
              </a:defRPr>
            </a:pPr>
            <a:r>
              <a:t>00010</a:t>
            </a:r>
          </a:p>
          <a:p>
            <a:pPr marL="228600" indent="-228600" algn="l" defTabSz="1300480">
              <a:spcBef>
                <a:spcPts val="900"/>
              </a:spcBef>
              <a:buSzPct val="100000"/>
              <a:buFont typeface="Arial"/>
              <a:buAutoNum type="arabicPeriod"/>
              <a:defRPr sz="3800">
                <a:latin typeface="Calibri"/>
                <a:ea typeface="Calibri"/>
                <a:cs typeface="Calibri"/>
                <a:sym typeface="Calibri"/>
              </a:defRPr>
            </a:pPr>
            <a:r>
              <a:t>00101</a:t>
            </a:r>
          </a:p>
          <a:p>
            <a:pPr marL="228600" indent="-228600" algn="l" defTabSz="1300480">
              <a:spcBef>
                <a:spcPts val="900"/>
              </a:spcBef>
              <a:buSzPct val="100000"/>
              <a:buFont typeface="Arial"/>
              <a:buAutoNum type="arabicPeriod"/>
              <a:defRPr sz="3800">
                <a:latin typeface="Calibri"/>
                <a:ea typeface="Calibri"/>
                <a:cs typeface="Calibri"/>
                <a:sym typeface="Calibri"/>
              </a:defRPr>
            </a:pPr>
            <a:r>
              <a:t>01000</a:t>
            </a:r>
          </a:p>
          <a:p>
            <a:pPr marL="228600" indent="-228600" algn="l" defTabSz="1300480">
              <a:spcBef>
                <a:spcPts val="900"/>
              </a:spcBef>
              <a:buSzPct val="100000"/>
              <a:buFont typeface="Arial"/>
              <a:buAutoNum type="arabicPeriod"/>
              <a:defRPr sz="3800">
                <a:latin typeface="Calibri"/>
                <a:ea typeface="Calibri"/>
                <a:cs typeface="Calibri"/>
                <a:sym typeface="Calibri"/>
              </a:defRPr>
            </a:pPr>
            <a:r>
              <a:t>01110</a:t>
            </a:r>
          </a:p>
          <a:p>
            <a:pPr marL="228600" indent="-228600" algn="l" defTabSz="1300480">
              <a:spcBef>
                <a:spcPts val="900"/>
              </a:spcBef>
              <a:buSzPct val="100000"/>
              <a:buFont typeface="Arial"/>
              <a:buAutoNum type="arabicPeriod"/>
              <a:defRPr sz="3800">
                <a:latin typeface="Calibri"/>
                <a:ea typeface="Calibri"/>
                <a:cs typeface="Calibri"/>
                <a:sym typeface="Calibri"/>
              </a:defRPr>
            </a:pPr>
            <a:r>
              <a:t>10010</a:t>
            </a:r>
          </a:p>
          <a:p>
            <a:pPr marL="228600" indent="-228600" algn="l" defTabSz="1300480">
              <a:spcBef>
                <a:spcPts val="900"/>
              </a:spcBef>
              <a:buSzPct val="100000"/>
              <a:buFont typeface="Arial"/>
              <a:buAutoNum type="arabicPeriod"/>
              <a:defRPr sz="3800">
                <a:latin typeface="Calibri"/>
                <a:ea typeface="Calibri"/>
                <a:cs typeface="Calibri"/>
                <a:sym typeface="Calibri"/>
              </a:defRPr>
            </a:pPr>
            <a:r>
              <a:t>100000</a:t>
            </a:r>
          </a:p>
          <a:p>
            <a:pPr marL="228600" indent="-228600" algn="l" defTabSz="1300480">
              <a:spcBef>
                <a:spcPts val="900"/>
              </a:spcBef>
              <a:buSzPct val="100000"/>
              <a:buFont typeface="Arial"/>
              <a:buAutoNum type="arabicPeriod"/>
              <a:defRPr sz="3800">
                <a:latin typeface="Calibri"/>
                <a:ea typeface="Calibri"/>
                <a:cs typeface="Calibri"/>
                <a:sym typeface="Calibri"/>
              </a:defRPr>
            </a:pPr>
            <a:r>
              <a:t>1100100</a:t>
            </a:r>
          </a:p>
          <a:p>
            <a:pPr marL="228600" indent="-228600" algn="l" defTabSz="1300480">
              <a:spcBef>
                <a:spcPts val="900"/>
              </a:spcBef>
              <a:buSzPct val="100000"/>
              <a:buFont typeface="Arial"/>
              <a:buAutoNum type="arabicPeriod"/>
              <a:defRPr sz="3800">
                <a:latin typeface="Calibri"/>
                <a:ea typeface="Calibri"/>
                <a:cs typeface="Calibri"/>
                <a:sym typeface="Calibri"/>
              </a:defRPr>
            </a:pPr>
            <a:r>
              <a:t>11001000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How about the other way…</a:t>
            </a:r>
          </a:p>
        </p:txBody>
      </p:sp>
      <p:sp>
        <p:nvSpPr>
          <p:cNvPr id="180" name="Shape 180"/>
          <p:cNvSpPr>
            <a:spLocks noGrp="1"/>
          </p:cNvSpPr>
          <p:nvPr>
            <p:ph type="body" idx="1"/>
          </p:nvPr>
        </p:nvSpPr>
        <p:spPr>
          <a:xfrm>
            <a:off x="650239" y="2275840"/>
            <a:ext cx="11704322" cy="6436926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What is:</a:t>
            </a:r>
          </a:p>
          <a:p>
            <a:pPr marL="0" indent="0" algn="ctr">
              <a:spcBef>
                <a:spcPts val="3000"/>
              </a:spcBef>
              <a:buSzTx/>
              <a:buNone/>
              <a:defRPr sz="31700"/>
            </a:pPr>
            <a:r>
              <a:t>7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Did you get……..</a:t>
            </a:r>
          </a:p>
        </p:txBody>
      </p:sp>
      <p:sp>
        <p:nvSpPr>
          <p:cNvPr id="183" name="Shape 183"/>
          <p:cNvSpPr>
            <a:spLocks noGrp="1"/>
          </p:cNvSpPr>
          <p:nvPr>
            <p:ph type="body" idx="1"/>
          </p:nvPr>
        </p:nvSpPr>
        <p:spPr>
          <a:xfrm>
            <a:off x="650239" y="2275840"/>
            <a:ext cx="11704322" cy="6436926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8100"/>
              </a:spcBef>
              <a:buSzTx/>
              <a:buNone/>
              <a:defRPr sz="33800"/>
            </a:pPr>
            <a:r>
              <a:t>00111</a:t>
            </a:r>
          </a:p>
          <a:p>
            <a:pPr marL="0" indent="0">
              <a:buSzTx/>
              <a:buNone/>
            </a:pPr>
            <a:r>
              <a:t>No?  Why not?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Try these</a:t>
            </a:r>
          </a:p>
        </p:txBody>
      </p:sp>
      <p:sp>
        <p:nvSpPr>
          <p:cNvPr id="186" name="Shape 186"/>
          <p:cNvSpPr>
            <a:spLocks noGrp="1"/>
          </p:cNvSpPr>
          <p:nvPr>
            <p:ph type="body" sz="half" idx="1"/>
          </p:nvPr>
        </p:nvSpPr>
        <p:spPr>
          <a:xfrm>
            <a:off x="1424939" y="2529840"/>
            <a:ext cx="5743788" cy="6436926"/>
          </a:xfrm>
          <a:prstGeom prst="rect">
            <a:avLst/>
          </a:prstGeom>
        </p:spPr>
        <p:txBody>
          <a:bodyPr/>
          <a:lstStyle/>
          <a:p>
            <a:pPr marL="228600" indent="-228600">
              <a:buAutoNum type="arabicPeriod"/>
            </a:pPr>
            <a:r>
              <a:t>9</a:t>
            </a:r>
          </a:p>
          <a:p>
            <a:pPr marL="228600" indent="-228600">
              <a:buAutoNum type="arabicPeriod"/>
            </a:pPr>
            <a:r>
              <a:t>13</a:t>
            </a:r>
          </a:p>
          <a:p>
            <a:pPr marL="228600" indent="-228600">
              <a:buAutoNum type="arabicPeriod"/>
            </a:pPr>
            <a:r>
              <a:t>15</a:t>
            </a:r>
          </a:p>
          <a:p>
            <a:pPr marL="228600" indent="-228600">
              <a:buAutoNum type="arabicPeriod"/>
            </a:pPr>
            <a:r>
              <a:t>22</a:t>
            </a:r>
          </a:p>
          <a:p>
            <a:pPr marL="228600" indent="-228600">
              <a:buAutoNum type="arabicPeriod"/>
            </a:pPr>
            <a:r>
              <a:t>27</a:t>
            </a:r>
          </a:p>
          <a:p>
            <a:pPr marL="228600" indent="-228600">
              <a:buAutoNum type="arabicPeriod"/>
            </a:pPr>
            <a:r>
              <a:t>31</a:t>
            </a:r>
          </a:p>
          <a:p>
            <a:pPr marL="228600" indent="-228600">
              <a:buAutoNum type="arabicPeriod"/>
            </a:pPr>
            <a:r>
              <a:t>54</a:t>
            </a:r>
          </a:p>
          <a:p>
            <a:pPr marL="228600" indent="-228600">
              <a:buAutoNum type="arabicPeriod"/>
            </a:pPr>
            <a:r>
              <a:t>132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Try these</a:t>
            </a:r>
          </a:p>
        </p:txBody>
      </p:sp>
      <p:sp>
        <p:nvSpPr>
          <p:cNvPr id="189" name="Shape 189"/>
          <p:cNvSpPr>
            <a:spLocks noGrp="1"/>
          </p:cNvSpPr>
          <p:nvPr>
            <p:ph type="body" sz="half" idx="1"/>
          </p:nvPr>
        </p:nvSpPr>
        <p:spPr>
          <a:xfrm>
            <a:off x="8168640" y="2834640"/>
            <a:ext cx="5743787" cy="6436926"/>
          </a:xfrm>
          <a:prstGeom prst="rect">
            <a:avLst/>
          </a:prstGeom>
        </p:spPr>
        <p:txBody>
          <a:bodyPr/>
          <a:lstStyle/>
          <a:p>
            <a:r>
              <a:t>1001</a:t>
            </a:r>
          </a:p>
          <a:p>
            <a:r>
              <a:t>1101</a:t>
            </a:r>
          </a:p>
          <a:p>
            <a:r>
              <a:t>1111</a:t>
            </a:r>
          </a:p>
          <a:p>
            <a:r>
              <a:t>10110</a:t>
            </a:r>
          </a:p>
          <a:p>
            <a:r>
              <a:t>11011</a:t>
            </a:r>
          </a:p>
          <a:p>
            <a:r>
              <a:t>11111</a:t>
            </a:r>
          </a:p>
          <a:p>
            <a:r>
              <a:t>110110</a:t>
            </a:r>
          </a:p>
          <a:p>
            <a:r>
              <a:t>1000010</a:t>
            </a:r>
          </a:p>
        </p:txBody>
      </p:sp>
      <p:sp>
        <p:nvSpPr>
          <p:cNvPr id="190" name="Shape 190"/>
          <p:cNvSpPr/>
          <p:nvPr/>
        </p:nvSpPr>
        <p:spPr>
          <a:xfrm>
            <a:off x="1683173" y="2948940"/>
            <a:ext cx="5743788" cy="56532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3" tIns="65023" rIns="65023" bIns="65023">
            <a:normAutofit/>
          </a:bodyPr>
          <a:lstStyle/>
          <a:p>
            <a:pPr marL="465364" indent="-465364" algn="l" defTabSz="1300480">
              <a:spcBef>
                <a:spcPts val="900"/>
              </a:spcBef>
              <a:buSzPct val="100000"/>
              <a:buFont typeface="Arial"/>
              <a:buChar char="•"/>
              <a:defRPr sz="3800">
                <a:latin typeface="Calibri"/>
                <a:ea typeface="Calibri"/>
                <a:cs typeface="Calibri"/>
                <a:sym typeface="Calibri"/>
              </a:defRPr>
            </a:pPr>
            <a:r>
              <a:t>2</a:t>
            </a:r>
          </a:p>
          <a:p>
            <a:pPr marL="465364" indent="-465364" algn="l" defTabSz="1300480">
              <a:spcBef>
                <a:spcPts val="900"/>
              </a:spcBef>
              <a:buSzPct val="100000"/>
              <a:buFont typeface="Arial"/>
              <a:buChar char="•"/>
              <a:defRPr sz="3800">
                <a:latin typeface="Calibri"/>
                <a:ea typeface="Calibri"/>
                <a:cs typeface="Calibri"/>
                <a:sym typeface="Calibri"/>
              </a:defRPr>
            </a:pPr>
            <a:r>
              <a:t>5</a:t>
            </a:r>
          </a:p>
          <a:p>
            <a:pPr marL="465364" indent="-465364" algn="l" defTabSz="1300480">
              <a:spcBef>
                <a:spcPts val="900"/>
              </a:spcBef>
              <a:buSzPct val="100000"/>
              <a:buFont typeface="Arial"/>
              <a:buChar char="•"/>
              <a:defRPr sz="3800">
                <a:latin typeface="Calibri"/>
                <a:ea typeface="Calibri"/>
                <a:cs typeface="Calibri"/>
                <a:sym typeface="Calibri"/>
              </a:defRPr>
            </a:pPr>
            <a:r>
              <a:t>8</a:t>
            </a:r>
          </a:p>
          <a:p>
            <a:pPr marL="465364" indent="-465364" algn="l" defTabSz="1300480">
              <a:spcBef>
                <a:spcPts val="900"/>
              </a:spcBef>
              <a:buSzPct val="100000"/>
              <a:buFont typeface="Arial"/>
              <a:buChar char="•"/>
              <a:defRPr sz="3800">
                <a:latin typeface="Calibri"/>
                <a:ea typeface="Calibri"/>
                <a:cs typeface="Calibri"/>
                <a:sym typeface="Calibri"/>
              </a:defRPr>
            </a:pPr>
            <a:r>
              <a:t>14</a:t>
            </a:r>
          </a:p>
          <a:p>
            <a:pPr marL="465364" indent="-465364" algn="l" defTabSz="1300480">
              <a:spcBef>
                <a:spcPts val="900"/>
              </a:spcBef>
              <a:buSzPct val="100000"/>
              <a:buFont typeface="Arial"/>
              <a:buChar char="•"/>
              <a:defRPr sz="3800">
                <a:latin typeface="Calibri"/>
                <a:ea typeface="Calibri"/>
                <a:cs typeface="Calibri"/>
                <a:sym typeface="Calibri"/>
              </a:defRPr>
            </a:pPr>
            <a:r>
              <a:t>18</a:t>
            </a:r>
          </a:p>
          <a:p>
            <a:pPr marL="465364" indent="-465364" algn="l" defTabSz="1300480">
              <a:spcBef>
                <a:spcPts val="900"/>
              </a:spcBef>
              <a:buSzPct val="100000"/>
              <a:buFont typeface="Arial"/>
              <a:buChar char="•"/>
              <a:defRPr sz="3800">
                <a:latin typeface="Calibri"/>
                <a:ea typeface="Calibri"/>
                <a:cs typeface="Calibri"/>
                <a:sym typeface="Calibri"/>
              </a:defRPr>
            </a:pPr>
            <a:r>
              <a:t>32</a:t>
            </a:r>
          </a:p>
          <a:p>
            <a:pPr marL="465364" indent="-465364" algn="l" defTabSz="1300480">
              <a:spcBef>
                <a:spcPts val="900"/>
              </a:spcBef>
              <a:buSzPct val="100000"/>
              <a:buFont typeface="Arial"/>
              <a:buChar char="•"/>
              <a:defRPr sz="3800">
                <a:latin typeface="Calibri"/>
                <a:ea typeface="Calibri"/>
                <a:cs typeface="Calibri"/>
                <a:sym typeface="Calibri"/>
              </a:defRPr>
            </a:pPr>
            <a:r>
              <a:t>100</a:t>
            </a:r>
          </a:p>
          <a:p>
            <a:pPr marL="465364" indent="-465364" algn="l" defTabSz="1300480">
              <a:spcBef>
                <a:spcPts val="900"/>
              </a:spcBef>
              <a:buSzPct val="100000"/>
              <a:buFont typeface="Arial"/>
              <a:buChar char="•"/>
              <a:defRPr sz="3800">
                <a:latin typeface="Calibri"/>
                <a:ea typeface="Calibri"/>
                <a:cs typeface="Calibri"/>
                <a:sym typeface="Calibri"/>
              </a:defRPr>
            </a:pPr>
            <a:r>
              <a:t>200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An algorithm</a:t>
            </a:r>
          </a:p>
        </p:txBody>
      </p:sp>
      <p:sp>
        <p:nvSpPr>
          <p:cNvPr id="193" name="Shape 1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r>
              <a:t>Can you discover a quick way to convert denary into binary?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Reflection</a:t>
            </a:r>
          </a:p>
        </p:txBody>
      </p:sp>
      <p:sp>
        <p:nvSpPr>
          <p:cNvPr id="196" name="Shape 19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531622">
              <a:spcBef>
                <a:spcPts val="3800"/>
              </a:spcBef>
              <a:buSzTx/>
              <a:buNone/>
              <a:defRPr sz="3276"/>
            </a:pPr>
            <a:r>
              <a:t>The binary number system uses _____ symbols, {__,__}.  Computers use binary because they use ________ to work.</a:t>
            </a:r>
          </a:p>
          <a:p>
            <a:pPr marL="0" indent="0" defTabSz="531622">
              <a:spcBef>
                <a:spcPts val="3800"/>
              </a:spcBef>
              <a:buSzTx/>
              <a:buNone/>
              <a:defRPr sz="3276"/>
            </a:pPr>
            <a:r>
              <a:t>Representing numbers in binary is just like _________ but we use powers of _____ rather than 10.  Some powers of _____ are 1, __, __, 8, __, 32, __.</a:t>
            </a:r>
          </a:p>
          <a:p>
            <a:pPr marL="0" indent="0" defTabSz="531622">
              <a:spcBef>
                <a:spcPts val="3800"/>
              </a:spcBef>
              <a:buSzTx/>
              <a:buNone/>
              <a:defRPr sz="3276"/>
            </a:pPr>
            <a:r>
              <a:t>21 in binary is ______________</a:t>
            </a:r>
          </a:p>
          <a:p>
            <a:pPr marL="0" indent="0" defTabSz="531622">
              <a:spcBef>
                <a:spcPts val="3800"/>
              </a:spcBef>
              <a:buSzTx/>
              <a:buNone/>
              <a:defRPr sz="3276"/>
            </a:pPr>
            <a:r>
              <a:t>11011 in denary is __________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What are we learning</a:t>
            </a:r>
          </a:p>
        </p:txBody>
      </p:sp>
      <p:sp>
        <p:nvSpPr>
          <p:cNvPr id="141" name="Shape 141"/>
          <p:cNvSpPr>
            <a:spLocks noGrp="1"/>
          </p:cNvSpPr>
          <p:nvPr>
            <p:ph type="body" sz="quarter" idx="1"/>
          </p:nvPr>
        </p:nvSpPr>
        <p:spPr>
          <a:xfrm>
            <a:off x="1092200" y="4079378"/>
            <a:ext cx="11099800" cy="1838822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  <a:defRPr sz="8000"/>
            </a:lvl1pPr>
          </a:lstStyle>
          <a:p>
            <a:r>
              <a:t>Why does 1 + 1 = 10?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Success Criteria</a:t>
            </a:r>
          </a:p>
        </p:txBody>
      </p:sp>
      <p:graphicFrame>
        <p:nvGraphicFramePr>
          <p:cNvPr id="144" name="Table 144"/>
          <p:cNvGraphicFramePr/>
          <p:nvPr>
            <p:extLst>
              <p:ext uri="{D42A27DB-BD31-4B8C-83A1-F6EECF244321}">
                <p14:modId xmlns:p14="http://schemas.microsoft.com/office/powerpoint/2010/main" val="334987047"/>
              </p:ext>
            </p:extLst>
          </p:nvPr>
        </p:nvGraphicFramePr>
        <p:xfrm>
          <a:off x="876300" y="2895600"/>
          <a:ext cx="10464799" cy="5770880"/>
        </p:xfrm>
        <a:graphic>
          <a:graphicData uri="http://schemas.openxmlformats.org/drawingml/2006/table">
            <a:tbl>
              <a:tblPr firstRow="1" firstCol="1" lastRow="1" bandRow="1">
                <a:tableStyleId>{4C3C2611-4C71-4FC5-86AE-919BDF0F9419}</a:tableStyleId>
              </a:tblPr>
              <a:tblGrid>
                <a:gridCol w="2497980"/>
                <a:gridCol w="7966819"/>
              </a:tblGrid>
              <a:tr h="1143000">
                <a:tc>
                  <a:txBody>
                    <a:bodyPr/>
                    <a:lstStyle/>
                    <a:p>
                      <a:pPr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600" b="1">
                          <a:solidFill>
                            <a:srgbClr val="FFFFFF"/>
                          </a:solidFill>
                          <a:sym typeface="Helvetica"/>
                        </a:rPr>
                        <a:t>I want to be a: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600" b="1">
                          <a:solidFill>
                            <a:srgbClr val="FFFFFF"/>
                          </a:solidFill>
                          <a:sym typeface="Helvetica"/>
                        </a:rPr>
                        <a:t>Criteria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143000">
                <a:tc>
                  <a:txBody>
                    <a:bodyPr/>
                    <a:lstStyle/>
                    <a:p>
                      <a:pPr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>
                          <a:solidFill>
                            <a:srgbClr val="FFFFFF"/>
                          </a:solidFill>
                          <a:sym typeface="Helvetica"/>
                        </a:rPr>
                        <a:t>Good Computer Scientist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You will be able to convert binary numbers into denary and denary into binary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143000">
                <a:tc>
                  <a:txBody>
                    <a:bodyPr/>
                    <a:lstStyle/>
                    <a:p>
                      <a:pPr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>
                          <a:solidFill>
                            <a:srgbClr val="FFFFFF"/>
                          </a:solidFill>
                          <a:sym typeface="Helvetica"/>
                        </a:rPr>
                        <a:t>Great Computer Scientist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 dirty="0"/>
                        <a:t>You can describe why a computer system </a:t>
                      </a:r>
                      <a:r>
                        <a:rPr sz="2600" dirty="0" smtClean="0"/>
                        <a:t>use</a:t>
                      </a:r>
                      <a:r>
                        <a:rPr lang="en-US" sz="2600" dirty="0" smtClean="0"/>
                        <a:t>s</a:t>
                      </a:r>
                      <a:r>
                        <a:rPr sz="2600" dirty="0" smtClean="0"/>
                        <a:t> </a:t>
                      </a:r>
                      <a:r>
                        <a:rPr sz="2600" dirty="0"/>
                        <a:t>binary to represent data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143000">
                <a:tc>
                  <a:txBody>
                    <a:bodyPr/>
                    <a:lstStyle/>
                    <a:p>
                      <a:pPr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>
                          <a:solidFill>
                            <a:srgbClr val="FFFFFF"/>
                          </a:solidFill>
                          <a:sym typeface="Helvetica"/>
                        </a:rPr>
                        <a:t>Outstanding Computer Scientist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You can write an algorithm to easily convert denary numbers into binary</a:t>
                      </a:r>
                    </a:p>
                  </a:txBody>
                  <a:tcPr marL="50800" marR="50800" marT="50800" marB="50800" anchor="ctr" horzOverflow="overflow"/>
                </a:tc>
              </a:tr>
              <a:tr h="11430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  <a:endParaRPr dirty="0"/>
                    </a:p>
                  </a:txBody>
                  <a:tcPr marL="50800" marR="50800" marT="50800" marB="50800" anchor="ctr" horzOverflow="overflow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10101100</a:t>
            </a:r>
          </a:p>
        </p:txBody>
      </p:sp>
      <p:sp>
        <p:nvSpPr>
          <p:cNvPr id="147" name="Shape 147"/>
          <p:cNvSpPr>
            <a:spLocks noGrp="1"/>
          </p:cNvSpPr>
          <p:nvPr>
            <p:ph type="body" idx="1"/>
          </p:nvPr>
        </p:nvSpPr>
        <p:spPr>
          <a:xfrm>
            <a:off x="650239" y="2275840"/>
            <a:ext cx="11704322" cy="6436926"/>
          </a:xfrm>
          <a:prstGeom prst="rect">
            <a:avLst/>
          </a:prstGeom>
        </p:spPr>
        <p:txBody>
          <a:bodyPr/>
          <a:lstStyle/>
          <a:p>
            <a:r>
              <a:rPr dirty="0"/>
              <a:t>It could be a character</a:t>
            </a:r>
          </a:p>
          <a:p>
            <a:r>
              <a:rPr dirty="0"/>
              <a:t>It could be a colour contained in a pixel</a:t>
            </a:r>
          </a:p>
          <a:p>
            <a:r>
              <a:rPr dirty="0"/>
              <a:t>It could be a sound</a:t>
            </a:r>
          </a:p>
          <a:p>
            <a:r>
              <a:rPr dirty="0"/>
              <a:t>It could be an instruction</a:t>
            </a:r>
          </a:p>
          <a:p>
            <a:r>
              <a:rPr dirty="0"/>
              <a:t>It could be a number, but how and which one?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What do you already know?</a:t>
            </a:r>
          </a:p>
        </p:txBody>
      </p:sp>
      <p:sp>
        <p:nvSpPr>
          <p:cNvPr id="150" name="Shape 150"/>
          <p:cNvSpPr>
            <a:spLocks noGrp="1"/>
          </p:cNvSpPr>
          <p:nvPr>
            <p:ph type="body" idx="1"/>
          </p:nvPr>
        </p:nvSpPr>
        <p:spPr>
          <a:xfrm>
            <a:off x="650239" y="2275840"/>
            <a:ext cx="11704322" cy="6436926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90000"/>
              </a:lnSpc>
              <a:spcBef>
                <a:spcPts val="9000"/>
              </a:spcBef>
              <a:buSzTx/>
              <a:buNone/>
              <a:defRPr sz="37600"/>
            </a:pPr>
            <a:r>
              <a:t>4956</a:t>
            </a:r>
            <a:endParaRPr sz="4000"/>
          </a:p>
          <a:p>
            <a:pPr marL="0" indent="0">
              <a:lnSpc>
                <a:spcPct val="90000"/>
              </a:lnSpc>
              <a:spcBef>
                <a:spcPts val="1300"/>
              </a:spcBef>
              <a:buSzTx/>
              <a:buNone/>
              <a:defRPr sz="5400"/>
            </a:pPr>
            <a:r>
              <a:t>What does this represent?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What do you already know?</a:t>
            </a:r>
          </a:p>
        </p:txBody>
      </p:sp>
      <p:graphicFrame>
        <p:nvGraphicFramePr>
          <p:cNvPr id="153" name="Table 153"/>
          <p:cNvGraphicFramePr/>
          <p:nvPr/>
        </p:nvGraphicFramePr>
        <p:xfrm>
          <a:off x="1264355" y="1924755"/>
          <a:ext cx="10476088" cy="7224889"/>
        </p:xfrm>
        <a:graphic>
          <a:graphicData uri="http://schemas.openxmlformats.org/drawingml/2006/table">
            <a:tbl>
              <a:tblPr bandRow="1">
                <a:tableStyleId>{4C3C2611-4C71-4FC5-86AE-919BDF0F9419}</a:tableStyleId>
              </a:tblPr>
              <a:tblGrid>
                <a:gridCol w="2619022"/>
                <a:gridCol w="2619022"/>
                <a:gridCol w="2619022"/>
                <a:gridCol w="2619022"/>
              </a:tblGrid>
              <a:tr h="1128672">
                <a:tc>
                  <a:txBody>
                    <a:bodyPr/>
                    <a:lstStyle/>
                    <a:p>
                      <a:pPr defTabSz="914400">
                        <a:defRPr sz="4400"/>
                      </a:pPr>
                      <a:r>
                        <a:t>10</a:t>
                      </a:r>
                      <a:r>
                        <a:rPr baseline="31999"/>
                        <a:t>3</a:t>
                      </a:r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3797C6"/>
                      </a:solidFill>
                      <a:miter lim="400000"/>
                    </a:lnR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400"/>
                      </a:pPr>
                      <a:r>
                        <a:t>10</a:t>
                      </a:r>
                      <a:r>
                        <a:rPr baseline="31999"/>
                        <a:t>2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400"/>
                      </a:pPr>
                      <a:r>
                        <a:t>10</a:t>
                      </a:r>
                      <a:r>
                        <a:rPr baseline="31999"/>
                        <a:t>1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400"/>
                      </a:pPr>
                      <a:r>
                        <a:t>10</a:t>
                      </a:r>
                      <a:r>
                        <a:rPr baseline="31999"/>
                        <a:t>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</a:tr>
              <a:tr h="1740306">
                <a:tc>
                  <a:txBody>
                    <a:bodyPr/>
                    <a:lstStyle/>
                    <a:p>
                      <a:pPr defTabSz="914400"/>
                      <a:r>
                        <a:rPr sz="3800"/>
                        <a:t>1000s</a:t>
                      </a:r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800"/>
                        <a:t>100s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800"/>
                        <a:t>10s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800"/>
                        <a:t>1s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T w="12700">
                      <a:solidFill>
                        <a:srgbClr val="3797C6"/>
                      </a:solidFill>
                      <a:miter lim="400000"/>
                    </a:lnT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</a:tr>
              <a:tr h="4355911">
                <a:tc>
                  <a:txBody>
                    <a:bodyPr/>
                    <a:lstStyle/>
                    <a:p>
                      <a:pPr defTabSz="914400"/>
                      <a:r>
                        <a:rPr sz="22900"/>
                        <a:t>4</a:t>
                      </a:r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900"/>
                        <a:t>9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900"/>
                        <a:t>5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900"/>
                        <a:t>6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T w="12700">
                      <a:solidFill>
                        <a:srgbClr val="3797C6"/>
                      </a:solidFill>
                      <a:miter lim="400000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Something new</a:t>
            </a:r>
          </a:p>
        </p:txBody>
      </p:sp>
      <p:sp>
        <p:nvSpPr>
          <p:cNvPr id="156" name="Shape 15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r>
              <a:t>Binary works in the same way</a:t>
            </a:r>
          </a:p>
          <a:p>
            <a:r>
              <a:t>It uses 2s rather than 10s</a:t>
            </a:r>
          </a:p>
          <a:p>
            <a:r>
              <a:t>What would replace the 1s, 10s, 100s and so on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Something new</a:t>
            </a:r>
          </a:p>
        </p:txBody>
      </p:sp>
      <p:graphicFrame>
        <p:nvGraphicFramePr>
          <p:cNvPr id="159" name="Table 159"/>
          <p:cNvGraphicFramePr/>
          <p:nvPr/>
        </p:nvGraphicFramePr>
        <p:xfrm>
          <a:off x="1264355" y="1924755"/>
          <a:ext cx="10476088" cy="7224889"/>
        </p:xfrm>
        <a:graphic>
          <a:graphicData uri="http://schemas.openxmlformats.org/drawingml/2006/table">
            <a:tbl>
              <a:tblPr bandRow="1">
                <a:tableStyleId>{4C3C2611-4C71-4FC5-86AE-919BDF0F9419}</a:tableStyleId>
              </a:tblPr>
              <a:tblGrid>
                <a:gridCol w="2619022"/>
                <a:gridCol w="2619022"/>
                <a:gridCol w="2619022"/>
                <a:gridCol w="2619022"/>
              </a:tblGrid>
              <a:tr h="1128672">
                <a:tc>
                  <a:txBody>
                    <a:bodyPr/>
                    <a:lstStyle/>
                    <a:p>
                      <a:pPr defTabSz="914400">
                        <a:defRPr sz="4400"/>
                      </a:pPr>
                      <a:r>
                        <a:t>2</a:t>
                      </a:r>
                      <a:r>
                        <a:rPr baseline="31999"/>
                        <a:t>3</a:t>
                      </a:r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3797C6"/>
                      </a:solidFill>
                      <a:miter lim="400000"/>
                    </a:lnR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400"/>
                      </a:pPr>
                      <a:r>
                        <a:t>2</a:t>
                      </a:r>
                      <a:r>
                        <a:rPr baseline="31999"/>
                        <a:t>2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400"/>
                      </a:pPr>
                      <a:r>
                        <a:t>2</a:t>
                      </a:r>
                      <a:r>
                        <a:rPr baseline="31999"/>
                        <a:t>1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400"/>
                      </a:pPr>
                      <a:r>
                        <a:t>2</a:t>
                      </a:r>
                      <a:r>
                        <a:rPr baseline="31999"/>
                        <a:t>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</a:tr>
              <a:tr h="1740306">
                <a:tc>
                  <a:txBody>
                    <a:bodyPr/>
                    <a:lstStyle/>
                    <a:p>
                      <a:pPr defTabSz="914400"/>
                      <a:r>
                        <a:rPr sz="3800"/>
                        <a:t>8s</a:t>
                      </a:r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800"/>
                        <a:t>4s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800"/>
                        <a:t>2s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800"/>
                        <a:t>1s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T w="12700">
                      <a:solidFill>
                        <a:srgbClr val="3797C6"/>
                      </a:solidFill>
                      <a:miter lim="400000"/>
                    </a:lnT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</a:tr>
              <a:tr h="4355911">
                <a:tc>
                  <a:txBody>
                    <a:bodyPr/>
                    <a:lstStyle/>
                    <a:p>
                      <a:pPr defTabSz="914400"/>
                      <a:r>
                        <a:rPr sz="22900"/>
                        <a:t>1</a:t>
                      </a:r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900"/>
                        <a:t>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900"/>
                        <a:t>1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900"/>
                        <a:t>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T w="12700">
                      <a:solidFill>
                        <a:srgbClr val="3797C6"/>
                      </a:solidFill>
                      <a:miter lim="400000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Something new</a:t>
            </a:r>
          </a:p>
        </p:txBody>
      </p:sp>
      <p:graphicFrame>
        <p:nvGraphicFramePr>
          <p:cNvPr id="162" name="Table 162"/>
          <p:cNvGraphicFramePr/>
          <p:nvPr/>
        </p:nvGraphicFramePr>
        <p:xfrm>
          <a:off x="-81845" y="1581855"/>
          <a:ext cx="10476088" cy="7224889"/>
        </p:xfrm>
        <a:graphic>
          <a:graphicData uri="http://schemas.openxmlformats.org/drawingml/2006/table">
            <a:tbl>
              <a:tblPr bandRow="1">
                <a:tableStyleId>{4C3C2611-4C71-4FC5-86AE-919BDF0F9419}</a:tableStyleId>
              </a:tblPr>
              <a:tblGrid>
                <a:gridCol w="2619022"/>
                <a:gridCol w="2619022"/>
                <a:gridCol w="2619022"/>
                <a:gridCol w="2619022"/>
              </a:tblGrid>
              <a:tr h="1128672">
                <a:tc>
                  <a:txBody>
                    <a:bodyPr/>
                    <a:lstStyle/>
                    <a:p>
                      <a:pPr defTabSz="914400">
                        <a:defRPr sz="4400"/>
                      </a:pPr>
                      <a:r>
                        <a:t>2</a:t>
                      </a:r>
                      <a:r>
                        <a:rPr baseline="31999"/>
                        <a:t>3</a:t>
                      </a:r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3797C6"/>
                      </a:solidFill>
                      <a:miter lim="400000"/>
                    </a:lnR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400"/>
                      </a:pPr>
                      <a:r>
                        <a:t>2</a:t>
                      </a:r>
                      <a:r>
                        <a:rPr baseline="31999"/>
                        <a:t>2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400"/>
                      </a:pPr>
                      <a:r>
                        <a:t>2</a:t>
                      </a:r>
                      <a:r>
                        <a:rPr baseline="31999"/>
                        <a:t>1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4400"/>
                      </a:pPr>
                      <a:r>
                        <a:t>2</a:t>
                      </a:r>
                      <a:r>
                        <a:rPr baseline="31999"/>
                        <a:t>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</a:tr>
              <a:tr h="1740306">
                <a:tc>
                  <a:txBody>
                    <a:bodyPr/>
                    <a:lstStyle/>
                    <a:p>
                      <a:pPr defTabSz="914400"/>
                      <a:r>
                        <a:rPr sz="3800"/>
                        <a:t>8s</a:t>
                      </a:r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800"/>
                        <a:t>4s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800"/>
                        <a:t>2s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800"/>
                        <a:t>1s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T w="12700">
                      <a:solidFill>
                        <a:srgbClr val="3797C6"/>
                      </a:solidFill>
                      <a:miter lim="400000"/>
                    </a:lnT>
                    <a:lnB w="12700">
                      <a:solidFill>
                        <a:srgbClr val="3797C6"/>
                      </a:solidFill>
                      <a:miter lim="400000"/>
                    </a:lnB>
                  </a:tcPr>
                </a:tc>
              </a:tr>
              <a:tr h="4355911">
                <a:tc>
                  <a:txBody>
                    <a:bodyPr/>
                    <a:lstStyle/>
                    <a:p>
                      <a:pPr defTabSz="914400"/>
                      <a:r>
                        <a:rPr sz="22900"/>
                        <a:t>1</a:t>
                      </a:r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900"/>
                        <a:t>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900"/>
                        <a:t>1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R w="12700">
                      <a:solidFill>
                        <a:srgbClr val="3797C6"/>
                      </a:solidFill>
                      <a:miter lim="400000"/>
                    </a:lnR>
                    <a:lnT w="12700">
                      <a:solidFill>
                        <a:srgbClr val="3797C6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900"/>
                        <a:t>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3797C6"/>
                      </a:solidFill>
                      <a:miter lim="400000"/>
                    </a:lnL>
                    <a:lnT w="12700">
                      <a:solidFill>
                        <a:srgbClr val="3797C6"/>
                      </a:solidFill>
                      <a:miter lim="400000"/>
                    </a:lnT>
                  </a:tcPr>
                </a:tc>
              </a:tr>
            </a:tbl>
          </a:graphicData>
        </a:graphic>
      </p:graphicFrame>
      <p:sp>
        <p:nvSpPr>
          <p:cNvPr id="163" name="Shape 163"/>
          <p:cNvSpPr/>
          <p:nvPr/>
        </p:nvSpPr>
        <p:spPr>
          <a:xfrm>
            <a:off x="10802315" y="3911600"/>
            <a:ext cx="2042770" cy="228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1 x 8 = 8</a:t>
            </a:r>
          </a:p>
          <a:p>
            <a:r>
              <a:t>0 x 4 = 0</a:t>
            </a:r>
          </a:p>
          <a:p>
            <a:r>
              <a:t>1 x 2 = 2</a:t>
            </a:r>
          </a:p>
          <a:p>
            <a:r>
              <a:t>0 x 1 = 0</a:t>
            </a:r>
          </a:p>
        </p:txBody>
      </p:sp>
      <p:sp>
        <p:nvSpPr>
          <p:cNvPr id="164" name="Shape 164"/>
          <p:cNvSpPr/>
          <p:nvPr/>
        </p:nvSpPr>
        <p:spPr>
          <a:xfrm>
            <a:off x="10903915" y="6184900"/>
            <a:ext cx="2042770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12210846" y="6289603"/>
            <a:ext cx="62270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10</a:t>
            </a:r>
          </a:p>
        </p:txBody>
      </p:sp>
      <p:sp>
        <p:nvSpPr>
          <p:cNvPr id="166" name="Shape 166"/>
          <p:cNvSpPr/>
          <p:nvPr/>
        </p:nvSpPr>
        <p:spPr>
          <a:xfrm>
            <a:off x="10485373" y="5248346"/>
            <a:ext cx="416053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+</a:t>
            </a:r>
          </a:p>
        </p:txBody>
      </p:sp>
      <p:sp>
        <p:nvSpPr>
          <p:cNvPr id="167" name="Shape 167"/>
          <p:cNvSpPr/>
          <p:nvPr/>
        </p:nvSpPr>
        <p:spPr>
          <a:xfrm>
            <a:off x="10485373" y="4159250"/>
            <a:ext cx="416053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+</a:t>
            </a:r>
          </a:p>
        </p:txBody>
      </p:sp>
      <p:sp>
        <p:nvSpPr>
          <p:cNvPr id="168" name="Shape 168"/>
          <p:cNvSpPr/>
          <p:nvPr/>
        </p:nvSpPr>
        <p:spPr>
          <a:xfrm>
            <a:off x="10485373" y="4730750"/>
            <a:ext cx="416053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+</a:t>
            </a: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418</Words>
  <Application>Microsoft Macintosh PowerPoint</Application>
  <PresentationFormat>Custom</PresentationFormat>
  <Paragraphs>133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Helvetica</vt:lpstr>
      <vt:lpstr>Helvetica Light</vt:lpstr>
      <vt:lpstr>Helvetica Neue</vt:lpstr>
      <vt:lpstr>White</vt:lpstr>
      <vt:lpstr>Hmmm…</vt:lpstr>
      <vt:lpstr>What are we learning</vt:lpstr>
      <vt:lpstr>Success Criteria</vt:lpstr>
      <vt:lpstr>10101100</vt:lpstr>
      <vt:lpstr>What do you already know?</vt:lpstr>
      <vt:lpstr>What do you already know?</vt:lpstr>
      <vt:lpstr>Something new</vt:lpstr>
      <vt:lpstr>Something new</vt:lpstr>
      <vt:lpstr>Something new</vt:lpstr>
      <vt:lpstr>Now you have a go</vt:lpstr>
      <vt:lpstr>Did you get…..</vt:lpstr>
      <vt:lpstr>Try these</vt:lpstr>
      <vt:lpstr>How about the other way…</vt:lpstr>
      <vt:lpstr>Did you get……..</vt:lpstr>
      <vt:lpstr>Try these</vt:lpstr>
      <vt:lpstr>Try these</vt:lpstr>
      <vt:lpstr>An algorithm</vt:lpstr>
      <vt:lpstr>Reflection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Hmmm…</dc:title>
  <cp:lastModifiedBy>Jonathan Molson</cp:lastModifiedBy>
  <cp:revision>1</cp:revision>
  <dcterms:modified xsi:type="dcterms:W3CDTF">2017-03-10T17:45:51Z</dcterms:modified>
</cp:coreProperties>
</file>